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30"/>
  </p:notesMasterIdLst>
  <p:sldIdLst>
    <p:sldId id="266" r:id="rId2"/>
    <p:sldId id="259" r:id="rId3"/>
    <p:sldId id="284" r:id="rId4"/>
    <p:sldId id="260" r:id="rId5"/>
    <p:sldId id="261" r:id="rId6"/>
    <p:sldId id="262" r:id="rId7"/>
    <p:sldId id="282" r:id="rId8"/>
    <p:sldId id="263" r:id="rId9"/>
    <p:sldId id="264" r:id="rId10"/>
    <p:sldId id="265" r:id="rId11"/>
    <p:sldId id="268" r:id="rId12"/>
    <p:sldId id="269" r:id="rId13"/>
    <p:sldId id="257" r:id="rId14"/>
    <p:sldId id="258" r:id="rId15"/>
    <p:sldId id="270" r:id="rId16"/>
    <p:sldId id="271" r:id="rId17"/>
    <p:sldId id="267" r:id="rId18"/>
    <p:sldId id="272" r:id="rId19"/>
    <p:sldId id="281" r:id="rId20"/>
    <p:sldId id="273" r:id="rId21"/>
    <p:sldId id="276" r:id="rId22"/>
    <p:sldId id="275" r:id="rId23"/>
    <p:sldId id="274" r:id="rId24"/>
    <p:sldId id="283" r:id="rId25"/>
    <p:sldId id="277" r:id="rId26"/>
    <p:sldId id="278"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93" autoAdjust="0"/>
  </p:normalViewPr>
  <p:slideViewPr>
    <p:cSldViewPr snapToGrid="0">
      <p:cViewPr varScale="1">
        <p:scale>
          <a:sx n="81" d="100"/>
          <a:sy n="81" d="100"/>
        </p:scale>
        <p:origin x="66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606B3-6B97-49BA-B433-13BD7320C9D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C2B714D-EBCA-47DC-B269-4D97CF6CEEDF}">
      <dgm:prSet/>
      <dgm:spPr/>
      <dgm:t>
        <a:bodyPr/>
        <a:lstStyle/>
        <a:p>
          <a:r>
            <a:rPr lang="en-US" dirty="0"/>
            <a:t>On Prem gift-in-Kind</a:t>
          </a:r>
        </a:p>
      </dgm:t>
    </dgm:pt>
    <dgm:pt modelId="{889BA8B5-6323-41FD-ADE8-53B2E3208B26}" type="parTrans" cxnId="{80AA5E2A-E86B-4D97-BF60-94AF0D98C340}">
      <dgm:prSet/>
      <dgm:spPr/>
      <dgm:t>
        <a:bodyPr/>
        <a:lstStyle/>
        <a:p>
          <a:endParaRPr lang="en-US"/>
        </a:p>
      </dgm:t>
    </dgm:pt>
    <dgm:pt modelId="{1BEF884F-1C42-41D5-AB6B-1C31AC597B59}" type="sibTrans" cxnId="{80AA5E2A-E86B-4D97-BF60-94AF0D98C340}">
      <dgm:prSet/>
      <dgm:spPr/>
      <dgm:t>
        <a:bodyPr/>
        <a:lstStyle/>
        <a:p>
          <a:endParaRPr lang="en-US"/>
        </a:p>
      </dgm:t>
    </dgm:pt>
    <dgm:pt modelId="{24EFAD86-328A-4815-A9A5-C2EF1EC01914}">
      <dgm:prSet/>
      <dgm:spPr/>
      <dgm:t>
        <a:bodyPr/>
        <a:lstStyle/>
        <a:p>
          <a:r>
            <a:rPr lang="en-US" dirty="0"/>
            <a:t>EPYC Rome 48-core CPU</a:t>
          </a:r>
        </a:p>
      </dgm:t>
    </dgm:pt>
    <dgm:pt modelId="{D409A40C-03A5-4767-8F93-7F87AAC145F6}" type="parTrans" cxnId="{4C15DF80-3D52-4FD2-842E-D904C9CB7F29}">
      <dgm:prSet/>
      <dgm:spPr/>
      <dgm:t>
        <a:bodyPr/>
        <a:lstStyle/>
        <a:p>
          <a:endParaRPr lang="en-US"/>
        </a:p>
      </dgm:t>
    </dgm:pt>
    <dgm:pt modelId="{C7A730CF-4CA9-4BCD-B18D-BBCCCA008FEA}" type="sibTrans" cxnId="{4C15DF80-3D52-4FD2-842E-D904C9CB7F29}">
      <dgm:prSet/>
      <dgm:spPr/>
      <dgm:t>
        <a:bodyPr/>
        <a:lstStyle/>
        <a:p>
          <a:endParaRPr lang="en-US"/>
        </a:p>
      </dgm:t>
    </dgm:pt>
    <dgm:pt modelId="{8FF3C719-155E-47DE-B1B8-6240B1AD553F}">
      <dgm:prSet/>
      <dgm:spPr/>
      <dgm:t>
        <a:bodyPr/>
        <a:lstStyle/>
        <a:p>
          <a:r>
            <a:rPr lang="en-US" dirty="0"/>
            <a:t>(8) Radeon Instinct MI50 GPUs</a:t>
          </a:r>
        </a:p>
      </dgm:t>
    </dgm:pt>
    <dgm:pt modelId="{6287A5FD-FF04-4529-AAEB-1A79CF5F04FF}" type="parTrans" cxnId="{2746011F-B950-4807-B190-7C4D32628F79}">
      <dgm:prSet/>
      <dgm:spPr/>
      <dgm:t>
        <a:bodyPr/>
        <a:lstStyle/>
        <a:p>
          <a:endParaRPr lang="en-US"/>
        </a:p>
      </dgm:t>
    </dgm:pt>
    <dgm:pt modelId="{04623E44-7ACC-4348-9014-892BBBE63C18}" type="sibTrans" cxnId="{2746011F-B950-4807-B190-7C4D32628F79}">
      <dgm:prSet/>
      <dgm:spPr/>
      <dgm:t>
        <a:bodyPr/>
        <a:lstStyle/>
        <a:p>
          <a:endParaRPr lang="en-US"/>
        </a:p>
      </dgm:t>
    </dgm:pt>
    <dgm:pt modelId="{847D460E-03CA-4A02-A778-C2CE7E1EC573}">
      <dgm:prSet/>
      <dgm:spPr/>
      <dgm:t>
        <a:bodyPr/>
        <a:lstStyle/>
        <a:p>
          <a:r>
            <a:rPr lang="en-US" dirty="0"/>
            <a:t>50TF compute capacity</a:t>
          </a:r>
        </a:p>
      </dgm:t>
    </dgm:pt>
    <dgm:pt modelId="{DC7096A0-E7D1-4F12-8AEF-F72FEE71054F}" type="parTrans" cxnId="{4380D61D-6306-4A9E-A6EE-0019A0AF7B56}">
      <dgm:prSet/>
      <dgm:spPr/>
      <dgm:t>
        <a:bodyPr/>
        <a:lstStyle/>
        <a:p>
          <a:endParaRPr lang="en-US"/>
        </a:p>
      </dgm:t>
    </dgm:pt>
    <dgm:pt modelId="{058F0705-D4A4-4224-AC17-393E4E94BC74}" type="sibTrans" cxnId="{4380D61D-6306-4A9E-A6EE-0019A0AF7B56}">
      <dgm:prSet/>
      <dgm:spPr/>
      <dgm:t>
        <a:bodyPr/>
        <a:lstStyle/>
        <a:p>
          <a:endParaRPr lang="en-US"/>
        </a:p>
      </dgm:t>
    </dgm:pt>
    <dgm:pt modelId="{973E3EB0-9B72-4C7B-BAF8-060836F79269}">
      <dgm:prSet/>
      <dgm:spPr/>
      <dgm:t>
        <a:bodyPr/>
        <a:lstStyle/>
        <a:p>
          <a:r>
            <a:rPr lang="en-US" dirty="0"/>
            <a:t>Penguin On Demand (POD) cloud HPC</a:t>
          </a:r>
        </a:p>
      </dgm:t>
    </dgm:pt>
    <dgm:pt modelId="{235D2586-278A-4FDF-85D9-C8BA0379EFF9}" type="parTrans" cxnId="{28F2A4FB-7FE0-4BE3-B45D-62B8716B52F3}">
      <dgm:prSet/>
      <dgm:spPr/>
      <dgm:t>
        <a:bodyPr/>
        <a:lstStyle/>
        <a:p>
          <a:endParaRPr lang="en-US"/>
        </a:p>
      </dgm:t>
    </dgm:pt>
    <dgm:pt modelId="{E598AC0E-2FFE-4F40-AFD7-65F2EAB12256}" type="sibTrans" cxnId="{28F2A4FB-7FE0-4BE3-B45D-62B8716B52F3}">
      <dgm:prSet/>
      <dgm:spPr/>
      <dgm:t>
        <a:bodyPr/>
        <a:lstStyle/>
        <a:p>
          <a:endParaRPr lang="en-US"/>
        </a:p>
      </dgm:t>
    </dgm:pt>
    <dgm:pt modelId="{AEA0B0E8-A151-4D94-B0E5-B089458E5E00}">
      <dgm:prSet/>
      <dgm:spPr/>
      <dgm:t>
        <a:bodyPr/>
        <a:lstStyle/>
        <a:p>
          <a:r>
            <a:rPr lang="en-US" dirty="0"/>
            <a:t>4 nodes of configuration above</a:t>
          </a:r>
        </a:p>
      </dgm:t>
    </dgm:pt>
    <dgm:pt modelId="{894946AE-E002-4BDE-9073-EFAB086FF71F}" type="parTrans" cxnId="{767F4743-4BE9-492E-ABA3-887290095983}">
      <dgm:prSet/>
      <dgm:spPr/>
      <dgm:t>
        <a:bodyPr/>
        <a:lstStyle/>
        <a:p>
          <a:endParaRPr lang="en-US"/>
        </a:p>
      </dgm:t>
    </dgm:pt>
    <dgm:pt modelId="{5F9E1F30-E689-41FC-A870-844B744E2070}" type="sibTrans" cxnId="{767F4743-4BE9-492E-ABA3-887290095983}">
      <dgm:prSet/>
      <dgm:spPr/>
      <dgm:t>
        <a:bodyPr/>
        <a:lstStyle/>
        <a:p>
          <a:endParaRPr lang="en-US"/>
        </a:p>
      </dgm:t>
    </dgm:pt>
    <dgm:pt modelId="{FFF90880-5373-4A2D-8583-AA103A4C48E1}">
      <dgm:prSet/>
      <dgm:spPr/>
      <dgm:t>
        <a:bodyPr/>
        <a:lstStyle/>
        <a:p>
          <a:r>
            <a:rPr lang="en-US" dirty="0"/>
            <a:t>Single tenant bare metal access</a:t>
          </a:r>
        </a:p>
      </dgm:t>
    </dgm:pt>
    <dgm:pt modelId="{897F390F-E9A5-44FB-9573-0C98E56EA597}" type="parTrans" cxnId="{5C845398-CBB8-47C8-808F-03190C86B7A4}">
      <dgm:prSet/>
      <dgm:spPr/>
      <dgm:t>
        <a:bodyPr/>
        <a:lstStyle/>
        <a:p>
          <a:endParaRPr lang="en-US"/>
        </a:p>
      </dgm:t>
    </dgm:pt>
    <dgm:pt modelId="{2A2FB1D0-0C11-4A45-B910-D3FA2192CE9F}" type="sibTrans" cxnId="{5C845398-CBB8-47C8-808F-03190C86B7A4}">
      <dgm:prSet/>
      <dgm:spPr/>
      <dgm:t>
        <a:bodyPr/>
        <a:lstStyle/>
        <a:p>
          <a:endParaRPr lang="en-US"/>
        </a:p>
      </dgm:t>
    </dgm:pt>
    <dgm:pt modelId="{A8E634D8-A665-4915-A6E7-565FF252526B}">
      <dgm:prSet/>
      <dgm:spPr/>
      <dgm:t>
        <a:bodyPr/>
        <a:lstStyle/>
        <a:p>
          <a:r>
            <a:rPr lang="en-US" dirty="0"/>
            <a:t>200TF compute capacity</a:t>
          </a:r>
        </a:p>
      </dgm:t>
    </dgm:pt>
    <dgm:pt modelId="{347AB718-836A-44A7-BAE1-4FAC2FAD7240}" type="parTrans" cxnId="{978D73EA-D576-4651-A9B3-772A2FA3EDA8}">
      <dgm:prSet/>
      <dgm:spPr/>
      <dgm:t>
        <a:bodyPr/>
        <a:lstStyle/>
        <a:p>
          <a:endParaRPr lang="en-US"/>
        </a:p>
      </dgm:t>
    </dgm:pt>
    <dgm:pt modelId="{762AF637-6B57-4464-8365-63FBE897301A}" type="sibTrans" cxnId="{978D73EA-D576-4651-A9B3-772A2FA3EDA8}">
      <dgm:prSet/>
      <dgm:spPr/>
      <dgm:t>
        <a:bodyPr/>
        <a:lstStyle/>
        <a:p>
          <a:endParaRPr lang="en-US"/>
        </a:p>
      </dgm:t>
    </dgm:pt>
    <dgm:pt modelId="{9B7DE30C-82B4-43C1-8F82-D2360F998C38}">
      <dgm:prSet/>
      <dgm:spPr/>
      <dgm:t>
        <a:bodyPr/>
        <a:lstStyle/>
        <a:p>
          <a:r>
            <a:rPr lang="en-US" i="1" dirty="0"/>
            <a:t>One year of access, March 2021 – March 2022</a:t>
          </a:r>
          <a:endParaRPr lang="en-US" dirty="0"/>
        </a:p>
      </dgm:t>
    </dgm:pt>
    <dgm:pt modelId="{F9982637-A8C3-4BA6-A62E-4527888D151B}" type="parTrans" cxnId="{CC17AA9F-E4F2-49C7-A4EE-F59549F5DAAE}">
      <dgm:prSet/>
      <dgm:spPr/>
      <dgm:t>
        <a:bodyPr/>
        <a:lstStyle/>
        <a:p>
          <a:endParaRPr lang="en-US"/>
        </a:p>
      </dgm:t>
    </dgm:pt>
    <dgm:pt modelId="{3D1966B5-7A9A-423F-B809-7DDF1197C234}" type="sibTrans" cxnId="{CC17AA9F-E4F2-49C7-A4EE-F59549F5DAAE}">
      <dgm:prSet/>
      <dgm:spPr/>
      <dgm:t>
        <a:bodyPr/>
        <a:lstStyle/>
        <a:p>
          <a:endParaRPr lang="en-US"/>
        </a:p>
      </dgm:t>
    </dgm:pt>
    <dgm:pt modelId="{7EDADD1B-7DC6-4EB4-9A24-C3E11B518732}">
      <dgm:prSet/>
      <dgm:spPr/>
      <dgm:t>
        <a:bodyPr/>
        <a:lstStyle/>
        <a:p>
          <a:r>
            <a:rPr lang="en-US" dirty="0"/>
            <a:t>Total Gift-in-Kind value : $440,000</a:t>
          </a:r>
        </a:p>
      </dgm:t>
    </dgm:pt>
    <dgm:pt modelId="{E41C32C0-F70D-40E4-B788-F8F8C30DA4E6}" type="parTrans" cxnId="{1F625895-C442-441B-8CF6-9EE92383016C}">
      <dgm:prSet/>
      <dgm:spPr/>
      <dgm:t>
        <a:bodyPr/>
        <a:lstStyle/>
        <a:p>
          <a:endParaRPr lang="en-US"/>
        </a:p>
      </dgm:t>
    </dgm:pt>
    <dgm:pt modelId="{C087A458-A128-4F91-BEB3-2526266745C3}" type="sibTrans" cxnId="{1F625895-C442-441B-8CF6-9EE92383016C}">
      <dgm:prSet/>
      <dgm:spPr/>
      <dgm:t>
        <a:bodyPr/>
        <a:lstStyle/>
        <a:p>
          <a:endParaRPr lang="en-US"/>
        </a:p>
      </dgm:t>
    </dgm:pt>
    <dgm:pt modelId="{D3D05FD8-5488-435C-B4E9-AF64E6C550EA}" type="pres">
      <dgm:prSet presAssocID="{81F606B3-6B97-49BA-B433-13BD7320C9D3}" presName="linear" presStyleCnt="0">
        <dgm:presLayoutVars>
          <dgm:dir/>
          <dgm:animLvl val="lvl"/>
          <dgm:resizeHandles val="exact"/>
        </dgm:presLayoutVars>
      </dgm:prSet>
      <dgm:spPr/>
    </dgm:pt>
    <dgm:pt modelId="{D362221B-AD8A-4B80-A684-0B83B0181C0B}" type="pres">
      <dgm:prSet presAssocID="{6C2B714D-EBCA-47DC-B269-4D97CF6CEEDF}" presName="parentLin" presStyleCnt="0"/>
      <dgm:spPr/>
    </dgm:pt>
    <dgm:pt modelId="{DB688C14-28C8-4F62-A941-AF57E6F43652}" type="pres">
      <dgm:prSet presAssocID="{6C2B714D-EBCA-47DC-B269-4D97CF6CEEDF}" presName="parentLeftMargin" presStyleLbl="node1" presStyleIdx="0" presStyleCnt="3"/>
      <dgm:spPr/>
    </dgm:pt>
    <dgm:pt modelId="{32127F1E-A806-4EDF-955D-ACC272188F4A}" type="pres">
      <dgm:prSet presAssocID="{6C2B714D-EBCA-47DC-B269-4D97CF6CEEDF}" presName="parentText" presStyleLbl="node1" presStyleIdx="0" presStyleCnt="3">
        <dgm:presLayoutVars>
          <dgm:chMax val="0"/>
          <dgm:bulletEnabled val="1"/>
        </dgm:presLayoutVars>
      </dgm:prSet>
      <dgm:spPr/>
    </dgm:pt>
    <dgm:pt modelId="{54FFB270-FC50-4DE0-8671-C32A46C1A7B5}" type="pres">
      <dgm:prSet presAssocID="{6C2B714D-EBCA-47DC-B269-4D97CF6CEEDF}" presName="negativeSpace" presStyleCnt="0"/>
      <dgm:spPr/>
    </dgm:pt>
    <dgm:pt modelId="{3D08CD82-F66B-4C8F-AB90-AE83717CE6E4}" type="pres">
      <dgm:prSet presAssocID="{6C2B714D-EBCA-47DC-B269-4D97CF6CEEDF}" presName="childText" presStyleLbl="conFgAcc1" presStyleIdx="0" presStyleCnt="3">
        <dgm:presLayoutVars>
          <dgm:bulletEnabled val="1"/>
        </dgm:presLayoutVars>
      </dgm:prSet>
      <dgm:spPr/>
    </dgm:pt>
    <dgm:pt modelId="{37ADF5EE-CC38-4C34-A361-9875892A42A5}" type="pres">
      <dgm:prSet presAssocID="{1BEF884F-1C42-41D5-AB6B-1C31AC597B59}" presName="spaceBetweenRectangles" presStyleCnt="0"/>
      <dgm:spPr/>
    </dgm:pt>
    <dgm:pt modelId="{4091EE79-32F0-4A40-9473-8759F50CA4CA}" type="pres">
      <dgm:prSet presAssocID="{973E3EB0-9B72-4C7B-BAF8-060836F79269}" presName="parentLin" presStyleCnt="0"/>
      <dgm:spPr/>
    </dgm:pt>
    <dgm:pt modelId="{6C219FA0-A9B1-4CFB-B896-A6471700F7DC}" type="pres">
      <dgm:prSet presAssocID="{973E3EB0-9B72-4C7B-BAF8-060836F79269}" presName="parentLeftMargin" presStyleLbl="node1" presStyleIdx="0" presStyleCnt="3"/>
      <dgm:spPr/>
    </dgm:pt>
    <dgm:pt modelId="{D4699F8B-D5DE-4F86-B9BE-70BDA4D04A48}" type="pres">
      <dgm:prSet presAssocID="{973E3EB0-9B72-4C7B-BAF8-060836F79269}" presName="parentText" presStyleLbl="node1" presStyleIdx="1" presStyleCnt="3">
        <dgm:presLayoutVars>
          <dgm:chMax val="0"/>
          <dgm:bulletEnabled val="1"/>
        </dgm:presLayoutVars>
      </dgm:prSet>
      <dgm:spPr/>
    </dgm:pt>
    <dgm:pt modelId="{0277A266-75C7-44AE-ACD7-A13751FB052A}" type="pres">
      <dgm:prSet presAssocID="{973E3EB0-9B72-4C7B-BAF8-060836F79269}" presName="negativeSpace" presStyleCnt="0"/>
      <dgm:spPr/>
    </dgm:pt>
    <dgm:pt modelId="{BD3A1113-B65B-4E16-BFF6-7948E8E29E72}" type="pres">
      <dgm:prSet presAssocID="{973E3EB0-9B72-4C7B-BAF8-060836F79269}" presName="childText" presStyleLbl="conFgAcc1" presStyleIdx="1" presStyleCnt="3">
        <dgm:presLayoutVars>
          <dgm:bulletEnabled val="1"/>
        </dgm:presLayoutVars>
      </dgm:prSet>
      <dgm:spPr/>
    </dgm:pt>
    <dgm:pt modelId="{36B20582-288D-4F1F-89B4-72ECCECE5AFE}" type="pres">
      <dgm:prSet presAssocID="{E598AC0E-2FFE-4F40-AFD7-65F2EAB12256}" presName="spaceBetweenRectangles" presStyleCnt="0"/>
      <dgm:spPr/>
    </dgm:pt>
    <dgm:pt modelId="{CE2AF6E6-91C9-442D-8CFD-919160C00A30}" type="pres">
      <dgm:prSet presAssocID="{7EDADD1B-7DC6-4EB4-9A24-C3E11B518732}" presName="parentLin" presStyleCnt="0"/>
      <dgm:spPr/>
    </dgm:pt>
    <dgm:pt modelId="{9A94B4C9-1823-40C3-9FCE-F628627F109E}" type="pres">
      <dgm:prSet presAssocID="{7EDADD1B-7DC6-4EB4-9A24-C3E11B518732}" presName="parentLeftMargin" presStyleLbl="node1" presStyleIdx="1" presStyleCnt="3"/>
      <dgm:spPr/>
    </dgm:pt>
    <dgm:pt modelId="{B8E38A66-0F17-45F4-A11F-77C8263FB839}" type="pres">
      <dgm:prSet presAssocID="{7EDADD1B-7DC6-4EB4-9A24-C3E11B518732}" presName="parentText" presStyleLbl="node1" presStyleIdx="2" presStyleCnt="3">
        <dgm:presLayoutVars>
          <dgm:chMax val="0"/>
          <dgm:bulletEnabled val="1"/>
        </dgm:presLayoutVars>
      </dgm:prSet>
      <dgm:spPr/>
    </dgm:pt>
    <dgm:pt modelId="{5E5B3F31-89B2-45EE-AE5E-B4D24339A9DF}" type="pres">
      <dgm:prSet presAssocID="{7EDADD1B-7DC6-4EB4-9A24-C3E11B518732}" presName="negativeSpace" presStyleCnt="0"/>
      <dgm:spPr/>
    </dgm:pt>
    <dgm:pt modelId="{13F5CE20-190C-4AC4-99DE-29FA1F9B417D}" type="pres">
      <dgm:prSet presAssocID="{7EDADD1B-7DC6-4EB4-9A24-C3E11B518732}" presName="childText" presStyleLbl="conFgAcc1" presStyleIdx="2" presStyleCnt="3">
        <dgm:presLayoutVars>
          <dgm:bulletEnabled val="1"/>
        </dgm:presLayoutVars>
      </dgm:prSet>
      <dgm:spPr/>
    </dgm:pt>
  </dgm:ptLst>
  <dgm:cxnLst>
    <dgm:cxn modelId="{947FD50C-FBBC-41A9-B487-E1943DC91FA0}" type="presOf" srcId="{7EDADD1B-7DC6-4EB4-9A24-C3E11B518732}" destId="{9A94B4C9-1823-40C3-9FCE-F628627F109E}" srcOrd="0" destOrd="0" presId="urn:microsoft.com/office/officeart/2005/8/layout/list1"/>
    <dgm:cxn modelId="{C2B13310-A324-45C1-87EC-2AD0EB81AEB1}" type="presOf" srcId="{24EFAD86-328A-4815-A9A5-C2EF1EC01914}" destId="{3D08CD82-F66B-4C8F-AB90-AE83717CE6E4}" srcOrd="0" destOrd="0" presId="urn:microsoft.com/office/officeart/2005/8/layout/list1"/>
    <dgm:cxn modelId="{4380D61D-6306-4A9E-A6EE-0019A0AF7B56}" srcId="{6C2B714D-EBCA-47DC-B269-4D97CF6CEEDF}" destId="{847D460E-03CA-4A02-A778-C2CE7E1EC573}" srcOrd="2" destOrd="0" parTransId="{DC7096A0-E7D1-4F12-8AEF-F72FEE71054F}" sibTransId="{058F0705-D4A4-4224-AC17-393E4E94BC74}"/>
    <dgm:cxn modelId="{2746011F-B950-4807-B190-7C4D32628F79}" srcId="{6C2B714D-EBCA-47DC-B269-4D97CF6CEEDF}" destId="{8FF3C719-155E-47DE-B1B8-6240B1AD553F}" srcOrd="1" destOrd="0" parTransId="{6287A5FD-FF04-4529-AAEB-1A79CF5F04FF}" sibTransId="{04623E44-7ACC-4348-9014-892BBBE63C18}"/>
    <dgm:cxn modelId="{80AA5E2A-E86B-4D97-BF60-94AF0D98C340}" srcId="{81F606B3-6B97-49BA-B433-13BD7320C9D3}" destId="{6C2B714D-EBCA-47DC-B269-4D97CF6CEEDF}" srcOrd="0" destOrd="0" parTransId="{889BA8B5-6323-41FD-ADE8-53B2E3208B26}" sibTransId="{1BEF884F-1C42-41D5-AB6B-1C31AC597B59}"/>
    <dgm:cxn modelId="{ECA8573B-567F-47A0-B413-DD74F93798BE}" type="presOf" srcId="{6C2B714D-EBCA-47DC-B269-4D97CF6CEEDF}" destId="{DB688C14-28C8-4F62-A941-AF57E6F43652}" srcOrd="0" destOrd="0" presId="urn:microsoft.com/office/officeart/2005/8/layout/list1"/>
    <dgm:cxn modelId="{767F4743-4BE9-492E-ABA3-887290095983}" srcId="{973E3EB0-9B72-4C7B-BAF8-060836F79269}" destId="{AEA0B0E8-A151-4D94-B0E5-B089458E5E00}" srcOrd="0" destOrd="0" parTransId="{894946AE-E002-4BDE-9073-EFAB086FF71F}" sibTransId="{5F9E1F30-E689-41FC-A870-844B744E2070}"/>
    <dgm:cxn modelId="{A04DC76A-3FB3-4720-BD82-D5C19418CA1A}" type="presOf" srcId="{6C2B714D-EBCA-47DC-B269-4D97CF6CEEDF}" destId="{32127F1E-A806-4EDF-955D-ACC272188F4A}" srcOrd="1" destOrd="0" presId="urn:microsoft.com/office/officeart/2005/8/layout/list1"/>
    <dgm:cxn modelId="{08E89C55-CA47-4473-81AF-91FB3FB9BABB}" type="presOf" srcId="{AEA0B0E8-A151-4D94-B0E5-B089458E5E00}" destId="{BD3A1113-B65B-4E16-BFF6-7948E8E29E72}" srcOrd="0" destOrd="0" presId="urn:microsoft.com/office/officeart/2005/8/layout/list1"/>
    <dgm:cxn modelId="{DDD5FE56-2452-4C72-AC16-09B407343739}" type="presOf" srcId="{9B7DE30C-82B4-43C1-8F82-D2360F998C38}" destId="{BD3A1113-B65B-4E16-BFF6-7948E8E29E72}" srcOrd="0" destOrd="3" presId="urn:microsoft.com/office/officeart/2005/8/layout/list1"/>
    <dgm:cxn modelId="{B9948A7D-2230-4FB4-B16D-D0A0EEA76A9D}" type="presOf" srcId="{973E3EB0-9B72-4C7B-BAF8-060836F79269}" destId="{D4699F8B-D5DE-4F86-B9BE-70BDA4D04A48}" srcOrd="1" destOrd="0" presId="urn:microsoft.com/office/officeart/2005/8/layout/list1"/>
    <dgm:cxn modelId="{4C15DF80-3D52-4FD2-842E-D904C9CB7F29}" srcId="{6C2B714D-EBCA-47DC-B269-4D97CF6CEEDF}" destId="{24EFAD86-328A-4815-A9A5-C2EF1EC01914}" srcOrd="0" destOrd="0" parTransId="{D409A40C-03A5-4767-8F93-7F87AAC145F6}" sibTransId="{C7A730CF-4CA9-4BCD-B18D-BBCCCA008FEA}"/>
    <dgm:cxn modelId="{73CBBC82-5886-44F3-BB01-23E1EABE4C4B}" type="presOf" srcId="{973E3EB0-9B72-4C7B-BAF8-060836F79269}" destId="{6C219FA0-A9B1-4CFB-B896-A6471700F7DC}" srcOrd="0" destOrd="0" presId="urn:microsoft.com/office/officeart/2005/8/layout/list1"/>
    <dgm:cxn modelId="{82F0E783-8E18-4909-8048-786039DFE431}" type="presOf" srcId="{7EDADD1B-7DC6-4EB4-9A24-C3E11B518732}" destId="{B8E38A66-0F17-45F4-A11F-77C8263FB839}" srcOrd="1" destOrd="0" presId="urn:microsoft.com/office/officeart/2005/8/layout/list1"/>
    <dgm:cxn modelId="{9806098C-7D21-4483-B7F7-2A38B866E343}" type="presOf" srcId="{A8E634D8-A665-4915-A6E7-565FF252526B}" destId="{BD3A1113-B65B-4E16-BFF6-7948E8E29E72}" srcOrd="0" destOrd="2" presId="urn:microsoft.com/office/officeart/2005/8/layout/list1"/>
    <dgm:cxn modelId="{1F625895-C442-441B-8CF6-9EE92383016C}" srcId="{81F606B3-6B97-49BA-B433-13BD7320C9D3}" destId="{7EDADD1B-7DC6-4EB4-9A24-C3E11B518732}" srcOrd="2" destOrd="0" parTransId="{E41C32C0-F70D-40E4-B788-F8F8C30DA4E6}" sibTransId="{C087A458-A128-4F91-BEB3-2526266745C3}"/>
    <dgm:cxn modelId="{5C845398-CBB8-47C8-808F-03190C86B7A4}" srcId="{973E3EB0-9B72-4C7B-BAF8-060836F79269}" destId="{FFF90880-5373-4A2D-8583-AA103A4C48E1}" srcOrd="1" destOrd="0" parTransId="{897F390F-E9A5-44FB-9573-0C98E56EA597}" sibTransId="{2A2FB1D0-0C11-4A45-B910-D3FA2192CE9F}"/>
    <dgm:cxn modelId="{9E50F99B-D530-47EB-8A65-7A0A1E2DC269}" type="presOf" srcId="{81F606B3-6B97-49BA-B433-13BD7320C9D3}" destId="{D3D05FD8-5488-435C-B4E9-AF64E6C550EA}" srcOrd="0" destOrd="0" presId="urn:microsoft.com/office/officeart/2005/8/layout/list1"/>
    <dgm:cxn modelId="{CC17AA9F-E4F2-49C7-A4EE-F59549F5DAAE}" srcId="{973E3EB0-9B72-4C7B-BAF8-060836F79269}" destId="{9B7DE30C-82B4-43C1-8F82-D2360F998C38}" srcOrd="3" destOrd="0" parTransId="{F9982637-A8C3-4BA6-A62E-4527888D151B}" sibTransId="{3D1966B5-7A9A-423F-B809-7DDF1197C234}"/>
    <dgm:cxn modelId="{53F52AC8-D299-48A7-B5C5-DC6D584AD81F}" type="presOf" srcId="{847D460E-03CA-4A02-A778-C2CE7E1EC573}" destId="{3D08CD82-F66B-4C8F-AB90-AE83717CE6E4}" srcOrd="0" destOrd="2" presId="urn:microsoft.com/office/officeart/2005/8/layout/list1"/>
    <dgm:cxn modelId="{2B5FC9CB-790A-45A7-A974-A82B33B8FE12}" type="presOf" srcId="{8FF3C719-155E-47DE-B1B8-6240B1AD553F}" destId="{3D08CD82-F66B-4C8F-AB90-AE83717CE6E4}" srcOrd="0" destOrd="1" presId="urn:microsoft.com/office/officeart/2005/8/layout/list1"/>
    <dgm:cxn modelId="{978D73EA-D576-4651-A9B3-772A2FA3EDA8}" srcId="{973E3EB0-9B72-4C7B-BAF8-060836F79269}" destId="{A8E634D8-A665-4915-A6E7-565FF252526B}" srcOrd="2" destOrd="0" parTransId="{347AB718-836A-44A7-BAE1-4FAC2FAD7240}" sibTransId="{762AF637-6B57-4464-8365-63FBE897301A}"/>
    <dgm:cxn modelId="{CE1311FA-7186-479A-8F4A-C63E7AD4B81B}" type="presOf" srcId="{FFF90880-5373-4A2D-8583-AA103A4C48E1}" destId="{BD3A1113-B65B-4E16-BFF6-7948E8E29E72}" srcOrd="0" destOrd="1" presId="urn:microsoft.com/office/officeart/2005/8/layout/list1"/>
    <dgm:cxn modelId="{28F2A4FB-7FE0-4BE3-B45D-62B8716B52F3}" srcId="{81F606B3-6B97-49BA-B433-13BD7320C9D3}" destId="{973E3EB0-9B72-4C7B-BAF8-060836F79269}" srcOrd="1" destOrd="0" parTransId="{235D2586-278A-4FDF-85D9-C8BA0379EFF9}" sibTransId="{E598AC0E-2FFE-4F40-AFD7-65F2EAB12256}"/>
    <dgm:cxn modelId="{6481987E-D0F5-46CA-A2B9-C49729FD5EA1}" type="presParOf" srcId="{D3D05FD8-5488-435C-B4E9-AF64E6C550EA}" destId="{D362221B-AD8A-4B80-A684-0B83B0181C0B}" srcOrd="0" destOrd="0" presId="urn:microsoft.com/office/officeart/2005/8/layout/list1"/>
    <dgm:cxn modelId="{690215FF-1F72-4699-9E60-1823FA3DB5CD}" type="presParOf" srcId="{D362221B-AD8A-4B80-A684-0B83B0181C0B}" destId="{DB688C14-28C8-4F62-A941-AF57E6F43652}" srcOrd="0" destOrd="0" presId="urn:microsoft.com/office/officeart/2005/8/layout/list1"/>
    <dgm:cxn modelId="{4C70F4E6-E2F7-4C3C-9E5F-7693895D95A4}" type="presParOf" srcId="{D362221B-AD8A-4B80-A684-0B83B0181C0B}" destId="{32127F1E-A806-4EDF-955D-ACC272188F4A}" srcOrd="1" destOrd="0" presId="urn:microsoft.com/office/officeart/2005/8/layout/list1"/>
    <dgm:cxn modelId="{A58EF37E-C0AD-4BF2-963E-0227DBF20077}" type="presParOf" srcId="{D3D05FD8-5488-435C-B4E9-AF64E6C550EA}" destId="{54FFB270-FC50-4DE0-8671-C32A46C1A7B5}" srcOrd="1" destOrd="0" presId="urn:microsoft.com/office/officeart/2005/8/layout/list1"/>
    <dgm:cxn modelId="{85EBBE57-0018-47FD-ADE9-34DB9013E361}" type="presParOf" srcId="{D3D05FD8-5488-435C-B4E9-AF64E6C550EA}" destId="{3D08CD82-F66B-4C8F-AB90-AE83717CE6E4}" srcOrd="2" destOrd="0" presId="urn:microsoft.com/office/officeart/2005/8/layout/list1"/>
    <dgm:cxn modelId="{D6B48238-CBB0-4FD9-9BAF-DC68FEBDC3EE}" type="presParOf" srcId="{D3D05FD8-5488-435C-B4E9-AF64E6C550EA}" destId="{37ADF5EE-CC38-4C34-A361-9875892A42A5}" srcOrd="3" destOrd="0" presId="urn:microsoft.com/office/officeart/2005/8/layout/list1"/>
    <dgm:cxn modelId="{254C3F96-7FFB-443C-AED2-C52031940DE9}" type="presParOf" srcId="{D3D05FD8-5488-435C-B4E9-AF64E6C550EA}" destId="{4091EE79-32F0-4A40-9473-8759F50CA4CA}" srcOrd="4" destOrd="0" presId="urn:microsoft.com/office/officeart/2005/8/layout/list1"/>
    <dgm:cxn modelId="{34A286C8-A03B-4049-AEAF-8D8C00C6BF75}" type="presParOf" srcId="{4091EE79-32F0-4A40-9473-8759F50CA4CA}" destId="{6C219FA0-A9B1-4CFB-B896-A6471700F7DC}" srcOrd="0" destOrd="0" presId="urn:microsoft.com/office/officeart/2005/8/layout/list1"/>
    <dgm:cxn modelId="{3FC42A99-B03B-46EE-9CF0-CDF8449D6686}" type="presParOf" srcId="{4091EE79-32F0-4A40-9473-8759F50CA4CA}" destId="{D4699F8B-D5DE-4F86-B9BE-70BDA4D04A48}" srcOrd="1" destOrd="0" presId="urn:microsoft.com/office/officeart/2005/8/layout/list1"/>
    <dgm:cxn modelId="{7F00BCAE-3092-4361-8D65-550FBBFEB124}" type="presParOf" srcId="{D3D05FD8-5488-435C-B4E9-AF64E6C550EA}" destId="{0277A266-75C7-44AE-ACD7-A13751FB052A}" srcOrd="5" destOrd="0" presId="urn:microsoft.com/office/officeart/2005/8/layout/list1"/>
    <dgm:cxn modelId="{D1BDCA50-FFA0-4D4B-9577-BE394A1C2573}" type="presParOf" srcId="{D3D05FD8-5488-435C-B4E9-AF64E6C550EA}" destId="{BD3A1113-B65B-4E16-BFF6-7948E8E29E72}" srcOrd="6" destOrd="0" presId="urn:microsoft.com/office/officeart/2005/8/layout/list1"/>
    <dgm:cxn modelId="{496418ED-9A1B-484F-A4B8-7A8CD3C86C1D}" type="presParOf" srcId="{D3D05FD8-5488-435C-B4E9-AF64E6C550EA}" destId="{36B20582-288D-4F1F-89B4-72ECCECE5AFE}" srcOrd="7" destOrd="0" presId="urn:microsoft.com/office/officeart/2005/8/layout/list1"/>
    <dgm:cxn modelId="{B8DD3B7B-A3F0-425A-BCED-88D4B2BF5333}" type="presParOf" srcId="{D3D05FD8-5488-435C-B4E9-AF64E6C550EA}" destId="{CE2AF6E6-91C9-442D-8CFD-919160C00A30}" srcOrd="8" destOrd="0" presId="urn:microsoft.com/office/officeart/2005/8/layout/list1"/>
    <dgm:cxn modelId="{E9005D12-9075-4605-830B-1CA062F2C586}" type="presParOf" srcId="{CE2AF6E6-91C9-442D-8CFD-919160C00A30}" destId="{9A94B4C9-1823-40C3-9FCE-F628627F109E}" srcOrd="0" destOrd="0" presId="urn:microsoft.com/office/officeart/2005/8/layout/list1"/>
    <dgm:cxn modelId="{E5F3435C-DBEC-481C-ABFF-442B3F1909B0}" type="presParOf" srcId="{CE2AF6E6-91C9-442D-8CFD-919160C00A30}" destId="{B8E38A66-0F17-45F4-A11F-77C8263FB839}" srcOrd="1" destOrd="0" presId="urn:microsoft.com/office/officeart/2005/8/layout/list1"/>
    <dgm:cxn modelId="{5B222ECA-7255-43D9-A1C3-C5C930FF3D80}" type="presParOf" srcId="{D3D05FD8-5488-435C-B4E9-AF64E6C550EA}" destId="{5E5B3F31-89B2-45EE-AE5E-B4D24339A9DF}" srcOrd="9" destOrd="0" presId="urn:microsoft.com/office/officeart/2005/8/layout/list1"/>
    <dgm:cxn modelId="{6C7DE757-BA9A-494A-ADEC-B638E486B1FD}" type="presParOf" srcId="{D3D05FD8-5488-435C-B4E9-AF64E6C550EA}" destId="{13F5CE20-190C-4AC4-99DE-29FA1F9B417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8CD82-F66B-4C8F-AB90-AE83717CE6E4}">
      <dsp:nvSpPr>
        <dsp:cNvPr id="0" name=""/>
        <dsp:cNvSpPr/>
      </dsp:nvSpPr>
      <dsp:spPr>
        <a:xfrm>
          <a:off x="0" y="325133"/>
          <a:ext cx="6878320"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834" tIns="354076" rIns="53383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EPYC Rome 48-core CPU</a:t>
          </a:r>
        </a:p>
        <a:p>
          <a:pPr marL="171450" lvl="1" indent="-171450" algn="l" defTabSz="755650">
            <a:lnSpc>
              <a:spcPct val="90000"/>
            </a:lnSpc>
            <a:spcBef>
              <a:spcPct val="0"/>
            </a:spcBef>
            <a:spcAft>
              <a:spcPct val="15000"/>
            </a:spcAft>
            <a:buChar char="•"/>
          </a:pPr>
          <a:r>
            <a:rPr lang="en-US" sz="1700" kern="1200" dirty="0"/>
            <a:t>(8) Radeon Instinct MI50 GPUs</a:t>
          </a:r>
        </a:p>
        <a:p>
          <a:pPr marL="171450" lvl="1" indent="-171450" algn="l" defTabSz="755650">
            <a:lnSpc>
              <a:spcPct val="90000"/>
            </a:lnSpc>
            <a:spcBef>
              <a:spcPct val="0"/>
            </a:spcBef>
            <a:spcAft>
              <a:spcPct val="15000"/>
            </a:spcAft>
            <a:buChar char="•"/>
          </a:pPr>
          <a:r>
            <a:rPr lang="en-US" sz="1700" kern="1200" dirty="0"/>
            <a:t>50TF compute capacity</a:t>
          </a:r>
        </a:p>
      </dsp:txBody>
      <dsp:txXfrm>
        <a:off x="0" y="325133"/>
        <a:ext cx="6878320" cy="1285200"/>
      </dsp:txXfrm>
    </dsp:sp>
    <dsp:sp modelId="{32127F1E-A806-4EDF-955D-ACC272188F4A}">
      <dsp:nvSpPr>
        <dsp:cNvPr id="0" name=""/>
        <dsp:cNvSpPr/>
      </dsp:nvSpPr>
      <dsp:spPr>
        <a:xfrm>
          <a:off x="343916" y="74213"/>
          <a:ext cx="4814824"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989" tIns="0" rIns="181989" bIns="0" numCol="1" spcCol="1270" anchor="ctr" anchorCtr="0">
          <a:noAutofit/>
        </a:bodyPr>
        <a:lstStyle/>
        <a:p>
          <a:pPr marL="0" lvl="0" indent="0" algn="l" defTabSz="755650">
            <a:lnSpc>
              <a:spcPct val="90000"/>
            </a:lnSpc>
            <a:spcBef>
              <a:spcPct val="0"/>
            </a:spcBef>
            <a:spcAft>
              <a:spcPct val="35000"/>
            </a:spcAft>
            <a:buNone/>
          </a:pPr>
          <a:r>
            <a:rPr lang="en-US" sz="1700" kern="1200" dirty="0"/>
            <a:t>On Prem gift-in-Kind</a:t>
          </a:r>
        </a:p>
      </dsp:txBody>
      <dsp:txXfrm>
        <a:off x="368414" y="98711"/>
        <a:ext cx="4765828" cy="452844"/>
      </dsp:txXfrm>
    </dsp:sp>
    <dsp:sp modelId="{BD3A1113-B65B-4E16-BFF6-7948E8E29E72}">
      <dsp:nvSpPr>
        <dsp:cNvPr id="0" name=""/>
        <dsp:cNvSpPr/>
      </dsp:nvSpPr>
      <dsp:spPr>
        <a:xfrm>
          <a:off x="0" y="1953053"/>
          <a:ext cx="6878320" cy="1552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834" tIns="354076" rIns="53383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4 nodes of configuration above</a:t>
          </a:r>
        </a:p>
        <a:p>
          <a:pPr marL="171450" lvl="1" indent="-171450" algn="l" defTabSz="755650">
            <a:lnSpc>
              <a:spcPct val="90000"/>
            </a:lnSpc>
            <a:spcBef>
              <a:spcPct val="0"/>
            </a:spcBef>
            <a:spcAft>
              <a:spcPct val="15000"/>
            </a:spcAft>
            <a:buChar char="•"/>
          </a:pPr>
          <a:r>
            <a:rPr lang="en-US" sz="1700" kern="1200" dirty="0"/>
            <a:t>Single tenant bare metal access</a:t>
          </a:r>
        </a:p>
        <a:p>
          <a:pPr marL="171450" lvl="1" indent="-171450" algn="l" defTabSz="755650">
            <a:lnSpc>
              <a:spcPct val="90000"/>
            </a:lnSpc>
            <a:spcBef>
              <a:spcPct val="0"/>
            </a:spcBef>
            <a:spcAft>
              <a:spcPct val="15000"/>
            </a:spcAft>
            <a:buChar char="•"/>
          </a:pPr>
          <a:r>
            <a:rPr lang="en-US" sz="1700" kern="1200" dirty="0"/>
            <a:t>200TF compute capacity</a:t>
          </a:r>
        </a:p>
        <a:p>
          <a:pPr marL="171450" lvl="1" indent="-171450" algn="l" defTabSz="755650">
            <a:lnSpc>
              <a:spcPct val="90000"/>
            </a:lnSpc>
            <a:spcBef>
              <a:spcPct val="0"/>
            </a:spcBef>
            <a:spcAft>
              <a:spcPct val="15000"/>
            </a:spcAft>
            <a:buChar char="•"/>
          </a:pPr>
          <a:r>
            <a:rPr lang="en-US" sz="1700" i="1" kern="1200" dirty="0"/>
            <a:t>One year of access, March 2021 – March 2022</a:t>
          </a:r>
          <a:endParaRPr lang="en-US" sz="1700" kern="1200" dirty="0"/>
        </a:p>
      </dsp:txBody>
      <dsp:txXfrm>
        <a:off x="0" y="1953053"/>
        <a:ext cx="6878320" cy="1552950"/>
      </dsp:txXfrm>
    </dsp:sp>
    <dsp:sp modelId="{D4699F8B-D5DE-4F86-B9BE-70BDA4D04A48}">
      <dsp:nvSpPr>
        <dsp:cNvPr id="0" name=""/>
        <dsp:cNvSpPr/>
      </dsp:nvSpPr>
      <dsp:spPr>
        <a:xfrm>
          <a:off x="343916" y="1702133"/>
          <a:ext cx="4814824"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989" tIns="0" rIns="181989" bIns="0" numCol="1" spcCol="1270" anchor="ctr" anchorCtr="0">
          <a:noAutofit/>
        </a:bodyPr>
        <a:lstStyle/>
        <a:p>
          <a:pPr marL="0" lvl="0" indent="0" algn="l" defTabSz="755650">
            <a:lnSpc>
              <a:spcPct val="90000"/>
            </a:lnSpc>
            <a:spcBef>
              <a:spcPct val="0"/>
            </a:spcBef>
            <a:spcAft>
              <a:spcPct val="35000"/>
            </a:spcAft>
            <a:buNone/>
          </a:pPr>
          <a:r>
            <a:rPr lang="en-US" sz="1700" kern="1200" dirty="0"/>
            <a:t>Penguin On Demand (POD) cloud HPC</a:t>
          </a:r>
        </a:p>
      </dsp:txBody>
      <dsp:txXfrm>
        <a:off x="368414" y="1726631"/>
        <a:ext cx="4765828" cy="452844"/>
      </dsp:txXfrm>
    </dsp:sp>
    <dsp:sp modelId="{13F5CE20-190C-4AC4-99DE-29FA1F9B417D}">
      <dsp:nvSpPr>
        <dsp:cNvPr id="0" name=""/>
        <dsp:cNvSpPr/>
      </dsp:nvSpPr>
      <dsp:spPr>
        <a:xfrm>
          <a:off x="0" y="3848724"/>
          <a:ext cx="687832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E38A66-0F17-45F4-A11F-77C8263FB839}">
      <dsp:nvSpPr>
        <dsp:cNvPr id="0" name=""/>
        <dsp:cNvSpPr/>
      </dsp:nvSpPr>
      <dsp:spPr>
        <a:xfrm>
          <a:off x="343916" y="3597804"/>
          <a:ext cx="4814824"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989" tIns="0" rIns="181989" bIns="0" numCol="1" spcCol="1270" anchor="ctr" anchorCtr="0">
          <a:noAutofit/>
        </a:bodyPr>
        <a:lstStyle/>
        <a:p>
          <a:pPr marL="0" lvl="0" indent="0" algn="l" defTabSz="755650">
            <a:lnSpc>
              <a:spcPct val="90000"/>
            </a:lnSpc>
            <a:spcBef>
              <a:spcPct val="0"/>
            </a:spcBef>
            <a:spcAft>
              <a:spcPct val="35000"/>
            </a:spcAft>
            <a:buNone/>
          </a:pPr>
          <a:r>
            <a:rPr lang="en-US" sz="1700" kern="1200" dirty="0"/>
            <a:t>Total Gift-in-Kind value : $440,000</a:t>
          </a:r>
        </a:p>
      </dsp:txBody>
      <dsp:txXfrm>
        <a:off x="368414" y="3622302"/>
        <a:ext cx="4765828"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B486C-A811-48F7-A756-16D6742FEFD3}"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C5811-2316-4506-85CD-3FDF2063EBD8}" type="slidenum">
              <a:rPr lang="en-US" smtClean="0"/>
              <a:t>‹#›</a:t>
            </a:fld>
            <a:endParaRPr lang="en-US" dirty="0"/>
          </a:p>
        </p:txBody>
      </p:sp>
    </p:spTree>
    <p:extLst>
      <p:ext uri="{BB962C8B-B14F-4D97-AF65-F5344CB8AC3E}">
        <p14:creationId xmlns:p14="http://schemas.microsoft.com/office/powerpoint/2010/main" val="3506438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2683-115C-4A5A-972E-0F31130E3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A4DAA0-1F67-4DF6-B86D-BBBEF99483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ACD95E-DB04-451E-917F-129183D749EB}"/>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4D0044B0-9EFA-4E93-80C4-029B754FED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D5C1E1-77C0-4521-A771-4630285BAA29}"/>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25682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C1F64-3B08-4155-898D-67D1D468E9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5D1FA1-6848-49E8-A22D-2FBD147B7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C1B6E-FA46-4926-8218-9EA6BF6F4DE3}"/>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C9D61726-7C70-4BBB-95AE-F18DB3F107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D75726-D5F9-4F57-9FD7-CC16F6D2811A}"/>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409111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060421-06E9-42D2-923B-9FBCA50599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5A50A-CF6D-4692-948E-D2921D7969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2A716-CAB9-4C97-BE18-369AD8A7B3CD}"/>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EDDF7CBE-D696-4BE3-9679-6B4D02328E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969F9E-40BF-48CA-9F90-14BB2C9CE588}"/>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142715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326E-02A6-42CA-8F1C-B7F4B679A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7EBFB-83C7-4C72-B456-B31943534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7A4E0-2ABA-4572-BD2E-4693BB102A2C}"/>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E3F6E291-9371-4441-93D7-94D05BA450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BA9C15-1D9B-4891-ACA0-7100A0ACB521}"/>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3994891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DB23-0A9C-40F1-8DD8-30426C20EC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0FE3D-2E1C-4D15-B9F6-DFD7C321A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45E06-23B0-4F83-AED9-56E575C657B9}"/>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3641B099-F0BA-433F-8D6D-CB4776EE9F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DFA9C0-A348-4E00-A9A5-40472BC64EBE}"/>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180072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F39A-491F-4DCB-B669-AAB15775C2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EEFEB0-7AE0-445D-8A93-66A3D9B1C4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70CF33-F9E0-41F3-8411-52DB011445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038FEB-0D2B-4F79-9A3F-4DD28182A382}"/>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6" name="Footer Placeholder 5">
            <a:extLst>
              <a:ext uri="{FF2B5EF4-FFF2-40B4-BE49-F238E27FC236}">
                <a16:creationId xmlns:a16="http://schemas.microsoft.com/office/drawing/2014/main" id="{B872D144-F08F-412D-B9DA-1D65DE5D49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4E792-9F48-4601-8997-344253A68AE5}"/>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70386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1582-1637-4843-A3DD-AB4CCAB215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D81B8A-73EF-4967-A9EB-B00B1C2B8D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D6CE-52D6-4A36-893B-83AF3F13BF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A17EE5-CF98-469E-9098-D7C8E405C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DCFC67-8CDB-47E5-8D53-7CD8EF0B0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8A0615-70D1-41C9-9BC9-DAF1D4580B7C}"/>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8" name="Footer Placeholder 7">
            <a:extLst>
              <a:ext uri="{FF2B5EF4-FFF2-40B4-BE49-F238E27FC236}">
                <a16:creationId xmlns:a16="http://schemas.microsoft.com/office/drawing/2014/main" id="{DC139C3E-ED4E-4F75-BA10-7733DC723D1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A0C4CD-095E-4301-BE38-848E37E91D43}"/>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355282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3C49-B3E9-4F60-A786-0CAEB15827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3FF026-E504-4823-8958-2A19ACD44BF4}"/>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4" name="Footer Placeholder 3">
            <a:extLst>
              <a:ext uri="{FF2B5EF4-FFF2-40B4-BE49-F238E27FC236}">
                <a16:creationId xmlns:a16="http://schemas.microsoft.com/office/drawing/2014/main" id="{07E9CADA-219F-48F4-8E4A-171DD83AD1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79FB203-E6B4-4C65-8FC9-754CC5B4E0E2}"/>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290573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DF98A-64BE-48B0-B29D-B458123F4216}"/>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3" name="Footer Placeholder 2">
            <a:extLst>
              <a:ext uri="{FF2B5EF4-FFF2-40B4-BE49-F238E27FC236}">
                <a16:creationId xmlns:a16="http://schemas.microsoft.com/office/drawing/2014/main" id="{E55C9C0A-B951-41FB-804F-A378A6E5E95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7AB294E-3C5D-411B-A767-E07BA472CFEA}"/>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84637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691F-3184-43A4-8496-59B25F7CFD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E20A79-5C15-4BB5-9354-36DD10B22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D59797-379F-4223-B639-750BD164B3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CBA1E-7828-4B82-B258-5C1E0383E4E8}"/>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6" name="Footer Placeholder 5">
            <a:extLst>
              <a:ext uri="{FF2B5EF4-FFF2-40B4-BE49-F238E27FC236}">
                <a16:creationId xmlns:a16="http://schemas.microsoft.com/office/drawing/2014/main" id="{DEE1060D-5302-4CD3-B25E-86EF585C49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7ADEB0-E9C7-44C9-9E51-130123B7DBF7}"/>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2935390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A3E8-A5FF-402A-B39E-95DFDE914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680C34-1EC4-4D7B-BD47-2717AE9BE2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1F8A501-7BDD-47EE-B837-9900C40EB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274F6C-4B13-4DBD-AD04-78A298BB7518}"/>
              </a:ext>
            </a:extLst>
          </p:cNvPr>
          <p:cNvSpPr>
            <a:spLocks noGrp="1"/>
          </p:cNvSpPr>
          <p:nvPr>
            <p:ph type="dt" sz="half" idx="10"/>
          </p:nvPr>
        </p:nvSpPr>
        <p:spPr/>
        <p:txBody>
          <a:bodyPr/>
          <a:lstStyle/>
          <a:p>
            <a:fld id="{DC716A71-FE3C-49DF-9B95-48D6720B65B6}" type="datetimeFigureOut">
              <a:rPr lang="en-US" smtClean="0"/>
              <a:t>6/21/2022</a:t>
            </a:fld>
            <a:endParaRPr lang="en-US" dirty="0"/>
          </a:p>
        </p:txBody>
      </p:sp>
      <p:sp>
        <p:nvSpPr>
          <p:cNvPr id="6" name="Footer Placeholder 5">
            <a:extLst>
              <a:ext uri="{FF2B5EF4-FFF2-40B4-BE49-F238E27FC236}">
                <a16:creationId xmlns:a16="http://schemas.microsoft.com/office/drawing/2014/main" id="{28FEAA2B-1C7F-4429-8F0A-42A0971A1E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6A54E61-93CE-4822-9897-5AF6497EA930}"/>
              </a:ext>
            </a:extLst>
          </p:cNvPr>
          <p:cNvSpPr>
            <a:spLocks noGrp="1"/>
          </p:cNvSpPr>
          <p:nvPr>
            <p:ph type="sldNum" sz="quarter" idx="12"/>
          </p:nvPr>
        </p:nvSpPr>
        <p:spPr/>
        <p:txBody>
          <a:bodyPr/>
          <a:lstStyle/>
          <a:p>
            <a:fld id="{E3A89C70-38EA-4E43-B584-86DB4940A8C2}" type="slidenum">
              <a:rPr lang="en-US" smtClean="0"/>
              <a:t>‹#›</a:t>
            </a:fld>
            <a:endParaRPr lang="en-US" dirty="0"/>
          </a:p>
        </p:txBody>
      </p:sp>
    </p:spTree>
    <p:extLst>
      <p:ext uri="{BB962C8B-B14F-4D97-AF65-F5344CB8AC3E}">
        <p14:creationId xmlns:p14="http://schemas.microsoft.com/office/powerpoint/2010/main" val="313695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56D6BD-E876-4FA5-92B5-62CD37031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280E65-C5B8-4255-9B6E-CC91D30B30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B287C-087D-41DF-A226-91E9F71973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716A71-FE3C-49DF-9B95-48D6720B65B6}" type="datetimeFigureOut">
              <a:rPr lang="en-US" smtClean="0"/>
              <a:t>6/21/2022</a:t>
            </a:fld>
            <a:endParaRPr lang="en-US" dirty="0"/>
          </a:p>
        </p:txBody>
      </p:sp>
      <p:sp>
        <p:nvSpPr>
          <p:cNvPr id="5" name="Footer Placeholder 4">
            <a:extLst>
              <a:ext uri="{FF2B5EF4-FFF2-40B4-BE49-F238E27FC236}">
                <a16:creationId xmlns:a16="http://schemas.microsoft.com/office/drawing/2014/main" id="{2A5BA5FA-2970-4ADB-9DA8-8491C3CF9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7951E1-332F-4F08-AAC5-8469F4188C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89C70-38EA-4E43-B584-86DB4940A8C2}" type="slidenum">
              <a:rPr lang="en-US" smtClean="0"/>
              <a:t>‹#›</a:t>
            </a:fld>
            <a:endParaRPr lang="en-US" dirty="0"/>
          </a:p>
        </p:txBody>
      </p:sp>
      <p:sp>
        <p:nvSpPr>
          <p:cNvPr id="7" name="MSIPCMContentMarking" descr="{&quot;HashCode&quot;:-2018782173,&quot;Placement&quot;:&quot;Header&quot;,&quot;Top&quot;:0.0,&quot;Left&quot;:0.0,&quot;SlideWidth&quot;:960,&quot;SlideHeight&quot;:540}">
            <a:extLst>
              <a:ext uri="{FF2B5EF4-FFF2-40B4-BE49-F238E27FC236}">
                <a16:creationId xmlns:a16="http://schemas.microsoft.com/office/drawing/2014/main" id="{E6ED4C65-BBB3-42F8-A7B1-FA0731E67E9F}"/>
              </a:ext>
            </a:extLst>
          </p:cNvPr>
          <p:cNvSpPr txBox="1"/>
          <p:nvPr userDrawn="1"/>
        </p:nvSpPr>
        <p:spPr>
          <a:xfrm>
            <a:off x="0" y="0"/>
            <a:ext cx="1285703" cy="249198"/>
          </a:xfrm>
          <a:prstGeom prst="rect">
            <a:avLst/>
          </a:prstGeom>
          <a:noFill/>
        </p:spPr>
        <p:txBody>
          <a:bodyPr vert="horz" wrap="square" lIns="0" tIns="0" rIns="0" bIns="0" rtlCol="0" anchor="ctr" anchorCtr="1">
            <a:spAutoFit/>
          </a:bodyPr>
          <a:lstStyle/>
          <a:p>
            <a:pPr algn="l">
              <a:spcBef>
                <a:spcPts val="0"/>
              </a:spcBef>
              <a:spcAft>
                <a:spcPts val="0"/>
              </a:spcAft>
            </a:pPr>
            <a:r>
              <a:rPr lang="en-US" sz="1000" dirty="0">
                <a:solidFill>
                  <a:srgbClr val="317100"/>
                </a:solidFill>
                <a:latin typeface="Arial" panose="020B0604020202020204" pitchFamily="34" charset="0"/>
              </a:rPr>
              <a:t>[AMD Public Use]</a:t>
            </a:r>
          </a:p>
        </p:txBody>
      </p:sp>
    </p:spTree>
    <p:extLst>
      <p:ext uri="{BB962C8B-B14F-4D97-AF65-F5344CB8AC3E}">
        <p14:creationId xmlns:p14="http://schemas.microsoft.com/office/powerpoint/2010/main" val="753702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3390/cancers1321538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1267D7D-E282-4334-92C6-4EA5F05857B9}"/>
              </a:ext>
            </a:extLst>
          </p:cNvPr>
          <p:cNvSpPr>
            <a:spLocks noGrp="1"/>
          </p:cNvSpPr>
          <p:nvPr>
            <p:ph type="ctrTitle"/>
          </p:nvPr>
        </p:nvSpPr>
        <p:spPr>
          <a:xfrm>
            <a:off x="699713" y="248038"/>
            <a:ext cx="7063721" cy="1159200"/>
          </a:xfrm>
        </p:spPr>
        <p:txBody>
          <a:bodyPr anchor="ctr">
            <a:normAutofit fontScale="90000"/>
          </a:bodyPr>
          <a:lstStyle/>
          <a:p>
            <a:pPr algn="l"/>
            <a:r>
              <a:rPr lang="en-US" sz="3700" dirty="0">
                <a:solidFill>
                  <a:srgbClr val="FFFFFF"/>
                </a:solidFill>
              </a:rPr>
              <a:t>Deep Vision for Breast Cancer </a:t>
            </a:r>
            <a:br>
              <a:rPr lang="en-US" sz="3700" dirty="0">
                <a:solidFill>
                  <a:srgbClr val="FFFFFF"/>
                </a:solidFill>
              </a:rPr>
            </a:br>
            <a:r>
              <a:rPr lang="en-US" sz="3700" dirty="0">
                <a:solidFill>
                  <a:srgbClr val="FFFFFF"/>
                </a:solidFill>
              </a:rPr>
              <a:t>Classification &amp; Segmentation-A Preliminary Investigation</a:t>
            </a:r>
          </a:p>
        </p:txBody>
      </p:sp>
      <p:sp>
        <p:nvSpPr>
          <p:cNvPr id="5" name="Subtitle 4">
            <a:extLst>
              <a:ext uri="{FF2B5EF4-FFF2-40B4-BE49-F238E27FC236}">
                <a16:creationId xmlns:a16="http://schemas.microsoft.com/office/drawing/2014/main" id="{CBE77847-70FD-4E38-91C6-C7503C289121}"/>
              </a:ext>
            </a:extLst>
          </p:cNvPr>
          <p:cNvSpPr>
            <a:spLocks noGrp="1"/>
          </p:cNvSpPr>
          <p:nvPr>
            <p:ph type="subTitle" idx="1"/>
          </p:nvPr>
        </p:nvSpPr>
        <p:spPr>
          <a:xfrm>
            <a:off x="8686800" y="95495"/>
            <a:ext cx="3194901" cy="1321005"/>
          </a:xfrm>
        </p:spPr>
        <p:txBody>
          <a:bodyPr anchor="ctr">
            <a:normAutofit/>
          </a:bodyPr>
          <a:lstStyle/>
          <a:p>
            <a:pPr algn="l"/>
            <a:r>
              <a:rPr lang="en-US" sz="2000" dirty="0">
                <a:solidFill>
                  <a:srgbClr val="FFFFFF"/>
                </a:solidFill>
              </a:rPr>
              <a:t>Larry Fulton, Alex McLeod, Diane Dolezel, Nathan Bastian, Christopher Fulton</a:t>
            </a:r>
          </a:p>
        </p:txBody>
      </p:sp>
      <p:pic>
        <p:nvPicPr>
          <p:cNvPr id="9" name="Picture 8">
            <a:extLst>
              <a:ext uri="{FF2B5EF4-FFF2-40B4-BE49-F238E27FC236}">
                <a16:creationId xmlns:a16="http://schemas.microsoft.com/office/drawing/2014/main" id="{8EE7B783-ED78-4410-A4C3-B7DCC7E530C7}"/>
              </a:ext>
            </a:extLst>
          </p:cNvPr>
          <p:cNvPicPr>
            <a:picLocks noChangeAspect="1"/>
          </p:cNvPicPr>
          <p:nvPr/>
        </p:nvPicPr>
        <p:blipFill>
          <a:blip r:embed="rId2"/>
          <a:stretch>
            <a:fillRect/>
          </a:stretch>
        </p:blipFill>
        <p:spPr>
          <a:xfrm>
            <a:off x="478535" y="2581340"/>
            <a:ext cx="11327549" cy="2378785"/>
          </a:xfrm>
          <a:prstGeom prst="rect">
            <a:avLst/>
          </a:prstGeom>
        </p:spPr>
      </p:pic>
      <p:sp>
        <p:nvSpPr>
          <p:cNvPr id="12" name="TextBox 11">
            <a:extLst>
              <a:ext uri="{FF2B5EF4-FFF2-40B4-BE49-F238E27FC236}">
                <a16:creationId xmlns:a16="http://schemas.microsoft.com/office/drawing/2014/main" id="{3E73DF86-C3B2-4CB7-9301-FEBE9EEF1708}"/>
              </a:ext>
            </a:extLst>
          </p:cNvPr>
          <p:cNvSpPr txBox="1"/>
          <p:nvPr/>
        </p:nvSpPr>
        <p:spPr>
          <a:xfrm>
            <a:off x="639636" y="5861596"/>
            <a:ext cx="10714163" cy="523220"/>
          </a:xfrm>
          <a:prstGeom prst="rect">
            <a:avLst/>
          </a:prstGeom>
          <a:noFill/>
        </p:spPr>
        <p:txBody>
          <a:bodyPr wrap="square">
            <a:spAutoFit/>
          </a:bodyPr>
          <a:lstStyle/>
          <a:p>
            <a:pPr>
              <a:spcAft>
                <a:spcPts val="600"/>
              </a:spcAft>
            </a:pPr>
            <a:r>
              <a:rPr lang="en-US" sz="1400" b="0" i="0" dirty="0">
                <a:solidFill>
                  <a:srgbClr val="222222"/>
                </a:solidFill>
                <a:effectLst/>
                <a:latin typeface="Arial" panose="020B0604020202020204" pitchFamily="34" charset="0"/>
              </a:rPr>
              <a:t>Fulton L, McLeod A, Dolezel D, Bastian N, Fulton CP. Deep Vision for Breast Cancer Classification and Segmentation. </a:t>
            </a:r>
            <a:r>
              <a:rPr lang="en-US" sz="1400" b="0" i="1" dirty="0">
                <a:solidFill>
                  <a:srgbClr val="222222"/>
                </a:solidFill>
                <a:effectLst/>
                <a:latin typeface="Arial" panose="020B0604020202020204" pitchFamily="34" charset="0"/>
              </a:rPr>
              <a:t>Cancers</a:t>
            </a:r>
            <a:r>
              <a:rPr lang="en-US" sz="1400" b="0" i="0" dirty="0">
                <a:solidFill>
                  <a:srgbClr val="222222"/>
                </a:solidFill>
                <a:effectLst/>
                <a:latin typeface="Arial" panose="020B0604020202020204" pitchFamily="34" charset="0"/>
              </a:rPr>
              <a:t>. 2021; 13(21):5384. </a:t>
            </a:r>
            <a:r>
              <a:rPr lang="en-US" sz="1400" b="0" i="0" dirty="0">
                <a:solidFill>
                  <a:srgbClr val="222222"/>
                </a:solidFill>
                <a:effectLst/>
                <a:latin typeface="Arial" panose="020B0604020202020204" pitchFamily="34" charset="0"/>
                <a:hlinkClick r:id="rId3"/>
              </a:rPr>
              <a:t>https://doi.org/10.3390/cancers13215384</a:t>
            </a:r>
            <a:r>
              <a:rPr lang="en-US" sz="1400" b="0" i="0" dirty="0">
                <a:solidFill>
                  <a:srgbClr val="222222"/>
                </a:solidFill>
                <a:effectLst/>
                <a:latin typeface="Arial" panose="020B0604020202020204" pitchFamily="34" charset="0"/>
              </a:rPr>
              <a:t> </a:t>
            </a:r>
            <a:endParaRPr lang="en-US" sz="1400" dirty="0"/>
          </a:p>
        </p:txBody>
      </p:sp>
    </p:spTree>
    <p:extLst>
      <p:ext uri="{BB962C8B-B14F-4D97-AF65-F5344CB8AC3E}">
        <p14:creationId xmlns:p14="http://schemas.microsoft.com/office/powerpoint/2010/main" val="105019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4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2B73AC-AB77-4B52-9BC6-24572D170C9E}"/>
              </a:ext>
            </a:extLst>
          </p:cNvPr>
          <p:cNvSpPr>
            <a:spLocks noGrp="1"/>
          </p:cNvSpPr>
          <p:nvPr>
            <p:ph type="title"/>
          </p:nvPr>
        </p:nvSpPr>
        <p:spPr>
          <a:xfrm>
            <a:off x="524256" y="516804"/>
            <a:ext cx="6594189" cy="1625210"/>
          </a:xfrm>
        </p:spPr>
        <p:txBody>
          <a:bodyPr>
            <a:normAutofit/>
          </a:bodyPr>
          <a:lstStyle/>
          <a:p>
            <a:r>
              <a:rPr lang="en-US" b="1" dirty="0">
                <a:solidFill>
                  <a:srgbClr val="FFFFFF"/>
                </a:solidFill>
              </a:rPr>
              <a:t>Image and Label Pre-Processing</a:t>
            </a:r>
          </a:p>
        </p:txBody>
      </p:sp>
      <p:sp>
        <p:nvSpPr>
          <p:cNvPr id="139" name="Rectangle 138">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BF55C6-5E10-4650-9375-85CFFA863550}"/>
              </a:ext>
            </a:extLst>
          </p:cNvPr>
          <p:cNvSpPr>
            <a:spLocks noGrp="1"/>
          </p:cNvSpPr>
          <p:nvPr>
            <p:ph idx="1"/>
          </p:nvPr>
        </p:nvSpPr>
        <p:spPr>
          <a:xfrm>
            <a:off x="7582563" y="611372"/>
            <a:ext cx="4287705" cy="5695801"/>
          </a:xfrm>
        </p:spPr>
        <p:txBody>
          <a:bodyPr anchor="ctr">
            <a:normAutofit lnSpcReduction="10000"/>
          </a:bodyPr>
          <a:lstStyle/>
          <a:p>
            <a:r>
              <a:rPr lang="en-US" sz="2400" dirty="0">
                <a:solidFill>
                  <a:srgbClr val="FFFFFF"/>
                </a:solidFill>
              </a:rPr>
              <a:t>Original images and labels were reviewed to validate data integrity.</a:t>
            </a:r>
          </a:p>
          <a:p>
            <a:r>
              <a:rPr lang="en-US" sz="2400" dirty="0">
                <a:solidFill>
                  <a:srgbClr val="FFFFFF"/>
                </a:solidFill>
              </a:rPr>
              <a:t>Pixel values were scaled between 0 and 1 (originally grayscale between 0 and 255).</a:t>
            </a:r>
          </a:p>
          <a:p>
            <a:r>
              <a:rPr lang="en-US" sz="2400" dirty="0">
                <a:solidFill>
                  <a:srgbClr val="FFFFFF"/>
                </a:solidFill>
              </a:rPr>
              <a:t>Single channel was converted to three channel for application of pre-built models (e.g., VGG-16).  </a:t>
            </a:r>
          </a:p>
          <a:p>
            <a:r>
              <a:rPr lang="en-US" sz="2400" dirty="0">
                <a:solidFill>
                  <a:srgbClr val="FFFFFF"/>
                </a:solidFill>
              </a:rPr>
              <a:t>All labels (non-anomalous vs. anomalous) were available.</a:t>
            </a:r>
          </a:p>
          <a:p>
            <a:r>
              <a:rPr lang="en-US" sz="2400" dirty="0">
                <a:solidFill>
                  <a:srgbClr val="FFFFFF"/>
                </a:solidFill>
              </a:rPr>
              <a:t>Labels were kept a dichotomous for use of a log-loss function rather than one-hot encoded for use of the softmax function.</a:t>
            </a:r>
          </a:p>
          <a:p>
            <a:endParaRPr lang="en-US" sz="2400" dirty="0">
              <a:solidFill>
                <a:srgbClr val="FFFFFF"/>
              </a:solidFill>
            </a:endParaRPr>
          </a:p>
        </p:txBody>
      </p:sp>
      <p:pic>
        <p:nvPicPr>
          <p:cNvPr id="5" name="Picture 4">
            <a:extLst>
              <a:ext uri="{FF2B5EF4-FFF2-40B4-BE49-F238E27FC236}">
                <a16:creationId xmlns:a16="http://schemas.microsoft.com/office/drawing/2014/main" id="{2473FE34-9AFD-4EDC-A7E1-30483F38F00D}"/>
              </a:ext>
            </a:extLst>
          </p:cNvPr>
          <p:cNvPicPr>
            <a:picLocks noChangeAspect="1"/>
          </p:cNvPicPr>
          <p:nvPr/>
        </p:nvPicPr>
        <p:blipFill>
          <a:blip r:embed="rId2"/>
          <a:stretch>
            <a:fillRect/>
          </a:stretch>
        </p:blipFill>
        <p:spPr>
          <a:xfrm>
            <a:off x="622009" y="2657193"/>
            <a:ext cx="6469380" cy="3649980"/>
          </a:xfrm>
          <a:prstGeom prst="rect">
            <a:avLst/>
          </a:prstGeom>
        </p:spPr>
      </p:pic>
    </p:spTree>
    <p:extLst>
      <p:ext uri="{BB962C8B-B14F-4D97-AF65-F5344CB8AC3E}">
        <p14:creationId xmlns:p14="http://schemas.microsoft.com/office/powerpoint/2010/main" val="1172474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552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5FBA9-AC25-4ACB-9ACD-45CEDD3DC140}"/>
              </a:ext>
            </a:extLst>
          </p:cNvPr>
          <p:cNvSpPr>
            <a:spLocks noGrp="1"/>
          </p:cNvSpPr>
          <p:nvPr>
            <p:ph type="title"/>
          </p:nvPr>
        </p:nvSpPr>
        <p:spPr>
          <a:xfrm>
            <a:off x="524256" y="516804"/>
            <a:ext cx="6594189" cy="1625210"/>
          </a:xfrm>
        </p:spPr>
        <p:txBody>
          <a:bodyPr>
            <a:normAutofit/>
          </a:bodyPr>
          <a:lstStyle/>
          <a:p>
            <a:r>
              <a:rPr lang="en-US" b="1" dirty="0">
                <a:solidFill>
                  <a:srgbClr val="FFFFFF"/>
                </a:solidFill>
              </a:rPr>
              <a:t>Deep Vision Basics</a:t>
            </a:r>
          </a:p>
        </p:txBody>
      </p:sp>
      <p:sp>
        <p:nvSpPr>
          <p:cNvPr id="73" name="Rectangle 7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A0D314-E476-46DB-8AE9-54700D4D4567}"/>
              </a:ext>
            </a:extLst>
          </p:cNvPr>
          <p:cNvSpPr>
            <a:spLocks noGrp="1"/>
          </p:cNvSpPr>
          <p:nvPr>
            <p:ph idx="1"/>
          </p:nvPr>
        </p:nvSpPr>
        <p:spPr>
          <a:xfrm>
            <a:off x="7582563" y="401320"/>
            <a:ext cx="4280253" cy="6172200"/>
          </a:xfrm>
        </p:spPr>
        <p:txBody>
          <a:bodyPr anchor="ctr">
            <a:normAutofit lnSpcReduction="10000"/>
          </a:bodyPr>
          <a:lstStyle/>
          <a:p>
            <a:r>
              <a:rPr lang="en-US" sz="2000" b="0" i="0" dirty="0">
                <a:solidFill>
                  <a:srgbClr val="FFFFFF"/>
                </a:solidFill>
                <a:effectLst/>
                <a:latin typeface="Arial" panose="020B0604020202020204" pitchFamily="34" charset="0"/>
              </a:rPr>
              <a:t>An image is as an </a:t>
            </a:r>
            <a:r>
              <a:rPr lang="en-US" sz="2000" b="0" i="1" dirty="0">
                <a:solidFill>
                  <a:srgbClr val="FFFFFF"/>
                </a:solidFill>
                <a:effectLst/>
                <a:latin typeface="Arial" panose="020B0604020202020204" pitchFamily="34" charset="0"/>
              </a:rPr>
              <a:t>x-y</a:t>
            </a:r>
            <a:r>
              <a:rPr lang="en-US" sz="2000" b="0" i="0" dirty="0">
                <a:solidFill>
                  <a:srgbClr val="FFFFFF"/>
                </a:solidFill>
                <a:effectLst/>
                <a:latin typeface="Arial" panose="020B0604020202020204" pitchFamily="34" charset="0"/>
              </a:rPr>
              <a:t> mapping of pixel color intensity, </a:t>
            </a:r>
            <a:r>
              <a:rPr lang="en-US" sz="2000" b="0" i="1" dirty="0">
                <a:solidFill>
                  <a:srgbClr val="FFFFFF"/>
                </a:solidFill>
                <a:effectLst/>
                <a:latin typeface="Arial" panose="020B0604020202020204" pitchFamily="34" charset="0"/>
              </a:rPr>
              <a:t>z.</a:t>
            </a:r>
          </a:p>
          <a:p>
            <a:r>
              <a:rPr lang="en-US" sz="2000" b="0" i="0" dirty="0">
                <a:solidFill>
                  <a:srgbClr val="FFFFFF"/>
                </a:solidFill>
                <a:effectLst/>
                <a:latin typeface="Arial" panose="020B0604020202020204" pitchFamily="34" charset="0"/>
              </a:rPr>
              <a:t>For color images, 3 matrices form an array (one each for RGB).</a:t>
            </a:r>
          </a:p>
          <a:p>
            <a:r>
              <a:rPr lang="en-US" sz="2000" b="0" i="0" dirty="0">
                <a:solidFill>
                  <a:srgbClr val="FFFFFF"/>
                </a:solidFill>
                <a:effectLst/>
                <a:latin typeface="Arial" panose="020B0604020202020204" pitchFamily="34" charset="0"/>
              </a:rPr>
              <a:t>ConvNet is a set of dimension reduction algorithms that reduce the image size while retaining important features and spatial information. </a:t>
            </a:r>
          </a:p>
          <a:p>
            <a:r>
              <a:rPr lang="en-US" sz="2000" dirty="0">
                <a:solidFill>
                  <a:srgbClr val="FFFFFF"/>
                </a:solidFill>
                <a:latin typeface="Arial" panose="020B0604020202020204" pitchFamily="34" charset="0"/>
              </a:rPr>
              <a:t>Multiple layers are stacked (hence the term 'deep') and continue to compress the image representation.</a:t>
            </a:r>
            <a:endParaRPr lang="en-US" sz="2000" b="0" i="0" dirty="0">
              <a:solidFill>
                <a:srgbClr val="FFFFFF"/>
              </a:solidFill>
              <a:effectLst/>
              <a:latin typeface="Arial" panose="020B0604020202020204" pitchFamily="34" charset="0"/>
            </a:endParaRPr>
          </a:p>
          <a:p>
            <a:r>
              <a:rPr lang="en-US" sz="2000" b="0" i="0" dirty="0">
                <a:solidFill>
                  <a:srgbClr val="FFFFFF"/>
                </a:solidFill>
                <a:effectLst/>
                <a:latin typeface="Arial" panose="020B0604020202020204" pitchFamily="34" charset="0"/>
              </a:rPr>
              <a:t>Prior to classification, the last layer is flattened and a typical dense neural net is appended.</a:t>
            </a:r>
          </a:p>
          <a:p>
            <a:r>
              <a:rPr lang="en-US" sz="2000" dirty="0">
                <a:solidFill>
                  <a:srgbClr val="FFFFFF"/>
                </a:solidFill>
                <a:latin typeface="Arial" panose="020B0604020202020204" pitchFamily="34" charset="0"/>
              </a:rPr>
              <a:t>The output may then be used </a:t>
            </a:r>
            <a:r>
              <a:rPr lang="en-US" sz="2000" b="0" i="0" dirty="0">
                <a:solidFill>
                  <a:srgbClr val="FFFFFF"/>
                </a:solidFill>
                <a:effectLst/>
                <a:latin typeface="Arial" panose="020B0604020202020204" pitchFamily="34" charset="0"/>
              </a:rPr>
              <a:t>to forecast class membership by minimizing a log-loss or ‘softmax’ function (think logistic or multinomial regression).</a:t>
            </a:r>
          </a:p>
        </p:txBody>
      </p:sp>
      <p:pic>
        <p:nvPicPr>
          <p:cNvPr id="4" name="Picture 3">
            <a:extLst>
              <a:ext uri="{FF2B5EF4-FFF2-40B4-BE49-F238E27FC236}">
                <a16:creationId xmlns:a16="http://schemas.microsoft.com/office/drawing/2014/main" id="{8A9672DB-3674-4737-AD20-41D450B02F77}"/>
              </a:ext>
            </a:extLst>
          </p:cNvPr>
          <p:cNvPicPr>
            <a:picLocks noChangeAspect="1"/>
          </p:cNvPicPr>
          <p:nvPr/>
        </p:nvPicPr>
        <p:blipFill>
          <a:blip r:embed="rId2"/>
          <a:stretch>
            <a:fillRect/>
          </a:stretch>
        </p:blipFill>
        <p:spPr>
          <a:xfrm>
            <a:off x="564859" y="3035931"/>
            <a:ext cx="6583680" cy="2895600"/>
          </a:xfrm>
          <a:prstGeom prst="rect">
            <a:avLst/>
          </a:prstGeom>
        </p:spPr>
      </p:pic>
      <p:sp>
        <p:nvSpPr>
          <p:cNvPr id="9" name="TextBox 8">
            <a:extLst>
              <a:ext uri="{FF2B5EF4-FFF2-40B4-BE49-F238E27FC236}">
                <a16:creationId xmlns:a16="http://schemas.microsoft.com/office/drawing/2014/main" id="{E5DAEF5E-83F6-4013-A1BD-A979F726E0FA}"/>
              </a:ext>
            </a:extLst>
          </p:cNvPr>
          <p:cNvSpPr txBox="1"/>
          <p:nvPr/>
        </p:nvSpPr>
        <p:spPr>
          <a:xfrm>
            <a:off x="2039331" y="6138286"/>
            <a:ext cx="6095114" cy="276999"/>
          </a:xfrm>
          <a:prstGeom prst="rect">
            <a:avLst/>
          </a:prstGeom>
          <a:noFill/>
        </p:spPr>
        <p:txBody>
          <a:bodyPr wrap="square">
            <a:spAutoFit/>
          </a:bodyPr>
          <a:lstStyle/>
          <a:p>
            <a:r>
              <a:rPr lang="en-US" sz="1200" i="1" dirty="0"/>
              <a:t>https://www.geeksforgeeks.org/vgg-16-cnn-model/</a:t>
            </a:r>
          </a:p>
        </p:txBody>
      </p:sp>
    </p:spTree>
    <p:extLst>
      <p:ext uri="{BB962C8B-B14F-4D97-AF65-F5344CB8AC3E}">
        <p14:creationId xmlns:p14="http://schemas.microsoft.com/office/powerpoint/2010/main" val="955151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F5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56111C-B802-4CC2-8AA3-34C9AB6E6293}"/>
              </a:ext>
            </a:extLst>
          </p:cNvPr>
          <p:cNvSpPr>
            <a:spLocks noGrp="1"/>
          </p:cNvSpPr>
          <p:nvPr>
            <p:ph type="title"/>
          </p:nvPr>
        </p:nvSpPr>
        <p:spPr>
          <a:xfrm>
            <a:off x="524256" y="516804"/>
            <a:ext cx="6594189" cy="1625210"/>
          </a:xfrm>
        </p:spPr>
        <p:txBody>
          <a:bodyPr>
            <a:normAutofit/>
          </a:bodyPr>
          <a:lstStyle/>
          <a:p>
            <a:r>
              <a:rPr lang="en-US" b="1" dirty="0">
                <a:solidFill>
                  <a:srgbClr val="FFFFFF"/>
                </a:solidFill>
              </a:rPr>
              <a:t>Example ConvNet (CNN)</a:t>
            </a: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B68553-BE66-4E44-9C1A-EE509831407C}"/>
              </a:ext>
            </a:extLst>
          </p:cNvPr>
          <p:cNvSpPr>
            <a:spLocks noGrp="1"/>
          </p:cNvSpPr>
          <p:nvPr>
            <p:ph idx="1"/>
          </p:nvPr>
        </p:nvSpPr>
        <p:spPr>
          <a:xfrm>
            <a:off x="7490637" y="473149"/>
            <a:ext cx="4447830" cy="6129670"/>
          </a:xfrm>
        </p:spPr>
        <p:txBody>
          <a:bodyPr anchor="ctr">
            <a:normAutofit fontScale="92500" lnSpcReduction="10000"/>
          </a:bodyPr>
          <a:lstStyle/>
          <a:p>
            <a:r>
              <a:rPr lang="en-US" sz="1600" dirty="0">
                <a:solidFill>
                  <a:srgbClr val="FFFFFF"/>
                </a:solidFill>
              </a:rPr>
              <a:t>Images of 96 × 96 pixels (‘A’ in Figure 1). </a:t>
            </a:r>
          </a:p>
          <a:p>
            <a:r>
              <a:rPr lang="en-US" sz="1600" dirty="0">
                <a:solidFill>
                  <a:srgbClr val="FFFFFF"/>
                </a:solidFill>
              </a:rPr>
              <a:t>Multiple filters of smaller size (e.g., 48 × 48 pixels, ‘B’ in Figure 1) pass over the original image, pixel by pixel</a:t>
            </a:r>
          </a:p>
          <a:p>
            <a:r>
              <a:rPr lang="en-US" sz="1600" dirty="0">
                <a:solidFill>
                  <a:srgbClr val="FFFFFF"/>
                </a:solidFill>
              </a:rPr>
              <a:t>The tensor product, A⦻B, is taken for each region</a:t>
            </a:r>
          </a:p>
          <a:p>
            <a:r>
              <a:rPr lang="en-US" sz="1600" dirty="0">
                <a:solidFill>
                  <a:srgbClr val="FFFFFF"/>
                </a:solidFill>
              </a:rPr>
              <a:t>Moving each of our 48 × 48 filters over the original 96 × 96 images 1 pixel  generates a new 48 × 48 matrix. </a:t>
            </a:r>
          </a:p>
          <a:p>
            <a:r>
              <a:rPr lang="en-US" sz="1600" dirty="0">
                <a:solidFill>
                  <a:srgbClr val="FFFFFF"/>
                </a:solidFill>
              </a:rPr>
              <a:t>The output is passed through a function for classification improvement (a rectifier function that adds additional nonlinearity to images)</a:t>
            </a:r>
          </a:p>
          <a:p>
            <a:r>
              <a:rPr lang="en-US" sz="1600" dirty="0">
                <a:solidFill>
                  <a:srgbClr val="FFFFFF"/>
                </a:solidFill>
              </a:rPr>
              <a:t>Smaller filters (24 × 24 pixels in Figure 1, ‘C’) are applied to convolutional layers. </a:t>
            </a:r>
          </a:p>
          <a:p>
            <a:r>
              <a:rPr lang="en-US" sz="1600" dirty="0">
                <a:solidFill>
                  <a:srgbClr val="FFFFFF"/>
                </a:solidFill>
              </a:rPr>
              <a:t>These filters execute ‘maximum pooling’ (keeping the maximum value in each region) </a:t>
            </a:r>
          </a:p>
          <a:p>
            <a:r>
              <a:rPr lang="en-US" sz="1600" dirty="0">
                <a:solidFill>
                  <a:srgbClr val="FFFFFF"/>
                </a:solidFill>
              </a:rPr>
              <a:t>Multiple layers (‘D’ and ‘E’ in Figure 1) are then combined in a network structure. </a:t>
            </a:r>
          </a:p>
          <a:p>
            <a:r>
              <a:rPr lang="en-US" sz="1600" dirty="0">
                <a:solidFill>
                  <a:srgbClr val="FFFFFF"/>
                </a:solidFill>
              </a:rPr>
              <a:t>The final image representation is flattened into a single vector (dense layer, ‘F’ in Figure 1). </a:t>
            </a:r>
          </a:p>
          <a:p>
            <a:r>
              <a:rPr lang="en-US" sz="1600" dirty="0">
                <a:solidFill>
                  <a:srgbClr val="FFFFFF"/>
                </a:solidFill>
              </a:rPr>
              <a:t>The inner product of this vector and weights (tuned through optimization) are added to a constant (bias) and processed through a function (‘G’ in Figure 1).</a:t>
            </a:r>
          </a:p>
          <a:p>
            <a:r>
              <a:rPr lang="en-US" sz="1600" dirty="0">
                <a:solidFill>
                  <a:srgbClr val="FFFFFF"/>
                </a:solidFill>
              </a:rPr>
              <a:t>The softmax function provides the probability of negative (−) or non-negative (+) imagery Equation (1).</a:t>
            </a:r>
          </a:p>
          <a:p>
            <a:endParaRPr lang="en-US" sz="1400" dirty="0">
              <a:solidFill>
                <a:srgbClr val="FFFFFF"/>
              </a:solidFill>
            </a:endParaRPr>
          </a:p>
        </p:txBody>
      </p:sp>
      <p:pic>
        <p:nvPicPr>
          <p:cNvPr id="5" name="Picture 4">
            <a:extLst>
              <a:ext uri="{FF2B5EF4-FFF2-40B4-BE49-F238E27FC236}">
                <a16:creationId xmlns:a16="http://schemas.microsoft.com/office/drawing/2014/main" id="{E58FB0FC-AD55-4E12-B178-69C9AB253FA9}"/>
              </a:ext>
            </a:extLst>
          </p:cNvPr>
          <p:cNvPicPr>
            <a:picLocks noChangeAspect="1"/>
          </p:cNvPicPr>
          <p:nvPr/>
        </p:nvPicPr>
        <p:blipFill>
          <a:blip r:embed="rId2"/>
          <a:stretch>
            <a:fillRect/>
          </a:stretch>
        </p:blipFill>
        <p:spPr>
          <a:xfrm>
            <a:off x="86597" y="2432305"/>
            <a:ext cx="7351648" cy="3445107"/>
          </a:xfrm>
          <a:prstGeom prst="rect">
            <a:avLst/>
          </a:prstGeom>
        </p:spPr>
      </p:pic>
    </p:spTree>
    <p:extLst>
      <p:ext uri="{BB962C8B-B14F-4D97-AF65-F5344CB8AC3E}">
        <p14:creationId xmlns:p14="http://schemas.microsoft.com/office/powerpoint/2010/main" val="51204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9E57416-F3F4-4CE3-A639-B58D7282555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91486" y="1062502"/>
            <a:ext cx="7570076" cy="55264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CE8E2A-74BB-4C77-A593-80583DACF20F}"/>
              </a:ext>
            </a:extLst>
          </p:cNvPr>
          <p:cNvSpPr>
            <a:spLocks noGrp="1"/>
          </p:cNvSpPr>
          <p:nvPr>
            <p:ph type="title"/>
          </p:nvPr>
        </p:nvSpPr>
        <p:spPr>
          <a:xfrm>
            <a:off x="929640" y="141605"/>
            <a:ext cx="10515600" cy="1325563"/>
          </a:xfrm>
        </p:spPr>
        <p:txBody>
          <a:bodyPr/>
          <a:lstStyle/>
          <a:p>
            <a:r>
              <a:rPr lang="en-US" b="1" dirty="0"/>
              <a:t>Applying the Filters:  Sumproduct</a:t>
            </a:r>
          </a:p>
        </p:txBody>
      </p:sp>
      <p:graphicFrame>
        <p:nvGraphicFramePr>
          <p:cNvPr id="3" name="Table 3">
            <a:extLst>
              <a:ext uri="{FF2B5EF4-FFF2-40B4-BE49-F238E27FC236}">
                <a16:creationId xmlns:a16="http://schemas.microsoft.com/office/drawing/2014/main" id="{3B5549CC-A78A-4C09-95A9-8D658C391ED0}"/>
              </a:ext>
            </a:extLst>
          </p:cNvPr>
          <p:cNvGraphicFramePr>
            <a:graphicFrameLocks noGrp="1"/>
          </p:cNvGraphicFramePr>
          <p:nvPr/>
        </p:nvGraphicFramePr>
        <p:xfrm>
          <a:off x="449461" y="2572656"/>
          <a:ext cx="2279226" cy="2103120"/>
        </p:xfrm>
        <a:graphic>
          <a:graphicData uri="http://schemas.openxmlformats.org/drawingml/2006/table">
            <a:tbl>
              <a:tblPr firstRow="1" bandRow="1">
                <a:tableStyleId>{5C22544A-7EE6-4342-B048-85BDC9FD1C3A}</a:tableStyleId>
              </a:tblPr>
              <a:tblGrid>
                <a:gridCol w="759742">
                  <a:extLst>
                    <a:ext uri="{9D8B030D-6E8A-4147-A177-3AD203B41FA5}">
                      <a16:colId xmlns:a16="http://schemas.microsoft.com/office/drawing/2014/main" val="1328948074"/>
                    </a:ext>
                  </a:extLst>
                </a:gridCol>
                <a:gridCol w="759742">
                  <a:extLst>
                    <a:ext uri="{9D8B030D-6E8A-4147-A177-3AD203B41FA5}">
                      <a16:colId xmlns:a16="http://schemas.microsoft.com/office/drawing/2014/main" val="2334432563"/>
                    </a:ext>
                  </a:extLst>
                </a:gridCol>
                <a:gridCol w="759742">
                  <a:extLst>
                    <a:ext uri="{9D8B030D-6E8A-4147-A177-3AD203B41FA5}">
                      <a16:colId xmlns:a16="http://schemas.microsoft.com/office/drawing/2014/main" val="296399866"/>
                    </a:ext>
                  </a:extLst>
                </a:gridCol>
              </a:tblGrid>
              <a:tr h="370840">
                <a:tc>
                  <a:txBody>
                    <a:bodyPr/>
                    <a:lstStyle/>
                    <a:p>
                      <a:r>
                        <a:rPr lang="en-US" sz="4000" dirty="0"/>
                        <a:t>1</a:t>
                      </a:r>
                    </a:p>
                  </a:txBody>
                  <a:tcPr>
                    <a:solidFill>
                      <a:srgbClr val="C00000"/>
                    </a:solidFill>
                  </a:tcPr>
                </a:tc>
                <a:tc>
                  <a:txBody>
                    <a:bodyPr/>
                    <a:lstStyle/>
                    <a:p>
                      <a:r>
                        <a:rPr lang="en-US" sz="4000" dirty="0"/>
                        <a:t>0</a:t>
                      </a:r>
                    </a:p>
                  </a:txBody>
                  <a:tcPr>
                    <a:solidFill>
                      <a:srgbClr val="C00000"/>
                    </a:solidFill>
                  </a:tcPr>
                </a:tc>
                <a:tc>
                  <a:txBody>
                    <a:bodyPr/>
                    <a:lstStyle/>
                    <a:p>
                      <a:r>
                        <a:rPr lang="en-US" sz="4000" dirty="0"/>
                        <a:t>1</a:t>
                      </a:r>
                    </a:p>
                  </a:txBody>
                  <a:tcPr>
                    <a:solidFill>
                      <a:srgbClr val="C00000"/>
                    </a:solidFill>
                  </a:tcPr>
                </a:tc>
                <a:extLst>
                  <a:ext uri="{0D108BD9-81ED-4DB2-BD59-A6C34878D82A}">
                    <a16:rowId xmlns:a16="http://schemas.microsoft.com/office/drawing/2014/main" val="2843963769"/>
                  </a:ext>
                </a:extLst>
              </a:tr>
              <a:tr h="370840">
                <a:tc>
                  <a:txBody>
                    <a:bodyPr/>
                    <a:lstStyle/>
                    <a:p>
                      <a:r>
                        <a:rPr lang="en-US" sz="4000" b="1" dirty="0">
                          <a:solidFill>
                            <a:schemeClr val="bg2"/>
                          </a:solidFill>
                        </a:rPr>
                        <a:t>0</a:t>
                      </a:r>
                    </a:p>
                  </a:txBody>
                  <a:tcPr>
                    <a:solidFill>
                      <a:srgbClr val="C00000"/>
                    </a:solidFill>
                  </a:tcPr>
                </a:tc>
                <a:tc>
                  <a:txBody>
                    <a:bodyPr/>
                    <a:lstStyle/>
                    <a:p>
                      <a:r>
                        <a:rPr lang="en-US" sz="4000" b="1" dirty="0">
                          <a:solidFill>
                            <a:schemeClr val="bg2"/>
                          </a:solidFill>
                        </a:rPr>
                        <a:t>1</a:t>
                      </a:r>
                    </a:p>
                  </a:txBody>
                  <a:tcPr>
                    <a:solidFill>
                      <a:srgbClr val="C00000"/>
                    </a:solidFill>
                  </a:tcPr>
                </a:tc>
                <a:tc>
                  <a:txBody>
                    <a:bodyPr/>
                    <a:lstStyle/>
                    <a:p>
                      <a:r>
                        <a:rPr lang="en-US" sz="4000" b="1" dirty="0">
                          <a:solidFill>
                            <a:schemeClr val="bg2"/>
                          </a:solidFill>
                        </a:rPr>
                        <a:t>0</a:t>
                      </a:r>
                    </a:p>
                  </a:txBody>
                  <a:tcPr>
                    <a:solidFill>
                      <a:srgbClr val="C00000"/>
                    </a:solidFill>
                  </a:tcPr>
                </a:tc>
                <a:extLst>
                  <a:ext uri="{0D108BD9-81ED-4DB2-BD59-A6C34878D82A}">
                    <a16:rowId xmlns:a16="http://schemas.microsoft.com/office/drawing/2014/main" val="1504640886"/>
                  </a:ext>
                </a:extLst>
              </a:tr>
              <a:tr h="370840">
                <a:tc>
                  <a:txBody>
                    <a:bodyPr/>
                    <a:lstStyle/>
                    <a:p>
                      <a:r>
                        <a:rPr lang="en-US" sz="4000" b="1" dirty="0">
                          <a:solidFill>
                            <a:schemeClr val="bg2"/>
                          </a:solidFill>
                        </a:rPr>
                        <a:t>1</a:t>
                      </a:r>
                    </a:p>
                  </a:txBody>
                  <a:tcPr>
                    <a:solidFill>
                      <a:srgbClr val="C00000"/>
                    </a:solidFill>
                  </a:tcPr>
                </a:tc>
                <a:tc>
                  <a:txBody>
                    <a:bodyPr/>
                    <a:lstStyle/>
                    <a:p>
                      <a:r>
                        <a:rPr lang="en-US" sz="4000" b="1" dirty="0">
                          <a:solidFill>
                            <a:schemeClr val="bg2"/>
                          </a:solidFill>
                        </a:rPr>
                        <a:t>0</a:t>
                      </a:r>
                    </a:p>
                  </a:txBody>
                  <a:tcPr>
                    <a:solidFill>
                      <a:srgbClr val="C00000"/>
                    </a:solidFill>
                  </a:tcPr>
                </a:tc>
                <a:tc>
                  <a:txBody>
                    <a:bodyPr/>
                    <a:lstStyle/>
                    <a:p>
                      <a:r>
                        <a:rPr lang="en-US" sz="4000" b="1" dirty="0">
                          <a:solidFill>
                            <a:schemeClr val="bg2"/>
                          </a:solidFill>
                        </a:rPr>
                        <a:t>1</a:t>
                      </a:r>
                    </a:p>
                  </a:txBody>
                  <a:tcPr>
                    <a:solidFill>
                      <a:srgbClr val="C00000"/>
                    </a:solidFill>
                  </a:tcPr>
                </a:tc>
                <a:extLst>
                  <a:ext uri="{0D108BD9-81ED-4DB2-BD59-A6C34878D82A}">
                    <a16:rowId xmlns:a16="http://schemas.microsoft.com/office/drawing/2014/main" val="290804151"/>
                  </a:ext>
                </a:extLst>
              </a:tr>
            </a:tbl>
          </a:graphicData>
        </a:graphic>
      </p:graphicFrame>
      <p:sp>
        <p:nvSpPr>
          <p:cNvPr id="4" name="TextBox 3">
            <a:extLst>
              <a:ext uri="{FF2B5EF4-FFF2-40B4-BE49-F238E27FC236}">
                <a16:creationId xmlns:a16="http://schemas.microsoft.com/office/drawing/2014/main" id="{9C09D36F-26CD-4936-B77B-0543AF67A139}"/>
              </a:ext>
            </a:extLst>
          </p:cNvPr>
          <p:cNvSpPr txBox="1"/>
          <p:nvPr/>
        </p:nvSpPr>
        <p:spPr>
          <a:xfrm>
            <a:off x="252496" y="1898513"/>
            <a:ext cx="2755883" cy="369332"/>
          </a:xfrm>
          <a:prstGeom prst="rect">
            <a:avLst/>
          </a:prstGeom>
          <a:noFill/>
        </p:spPr>
        <p:txBody>
          <a:bodyPr wrap="none" rtlCol="0">
            <a:spAutoFit/>
          </a:bodyPr>
          <a:lstStyle/>
          <a:p>
            <a:r>
              <a:rPr lang="en-US" b="1" dirty="0"/>
              <a:t>Randomly Generated Filter</a:t>
            </a:r>
          </a:p>
        </p:txBody>
      </p:sp>
      <p:sp>
        <p:nvSpPr>
          <p:cNvPr id="6" name="TextBox 5">
            <a:extLst>
              <a:ext uri="{FF2B5EF4-FFF2-40B4-BE49-F238E27FC236}">
                <a16:creationId xmlns:a16="http://schemas.microsoft.com/office/drawing/2014/main" id="{19AB311C-9805-4341-923E-2ADB35EE2C5D}"/>
              </a:ext>
            </a:extLst>
          </p:cNvPr>
          <p:cNvSpPr txBox="1"/>
          <p:nvPr/>
        </p:nvSpPr>
        <p:spPr>
          <a:xfrm>
            <a:off x="3536832" y="1282502"/>
            <a:ext cx="3849195" cy="369332"/>
          </a:xfrm>
          <a:prstGeom prst="rect">
            <a:avLst/>
          </a:prstGeom>
          <a:noFill/>
        </p:spPr>
        <p:txBody>
          <a:bodyPr wrap="none" rtlCol="0">
            <a:spAutoFit/>
          </a:bodyPr>
          <a:lstStyle/>
          <a:p>
            <a:r>
              <a:rPr lang="en-US" b="1" dirty="0"/>
              <a:t>Multiplied Elementwise Against Image</a:t>
            </a:r>
          </a:p>
        </p:txBody>
      </p:sp>
      <p:sp>
        <p:nvSpPr>
          <p:cNvPr id="7" name="TextBox 6">
            <a:extLst>
              <a:ext uri="{FF2B5EF4-FFF2-40B4-BE49-F238E27FC236}">
                <a16:creationId xmlns:a16="http://schemas.microsoft.com/office/drawing/2014/main" id="{DF38C126-7D1D-40F2-AE4D-338B664E9B15}"/>
              </a:ext>
            </a:extLst>
          </p:cNvPr>
          <p:cNvSpPr txBox="1"/>
          <p:nvPr/>
        </p:nvSpPr>
        <p:spPr>
          <a:xfrm>
            <a:off x="8195969" y="1958610"/>
            <a:ext cx="1470274" cy="369332"/>
          </a:xfrm>
          <a:prstGeom prst="rect">
            <a:avLst/>
          </a:prstGeom>
          <a:noFill/>
        </p:spPr>
        <p:txBody>
          <a:bodyPr wrap="none" rtlCol="0">
            <a:spAutoFit/>
          </a:bodyPr>
          <a:lstStyle/>
          <a:p>
            <a:r>
              <a:rPr lang="en-US" b="1" dirty="0"/>
              <a:t>And Summed</a:t>
            </a:r>
          </a:p>
        </p:txBody>
      </p:sp>
      <p:sp>
        <p:nvSpPr>
          <p:cNvPr id="8" name="TextBox 7">
            <a:extLst>
              <a:ext uri="{FF2B5EF4-FFF2-40B4-BE49-F238E27FC236}">
                <a16:creationId xmlns:a16="http://schemas.microsoft.com/office/drawing/2014/main" id="{3274DE7B-E4F6-4C0E-BD8C-FDEF85E647E9}"/>
              </a:ext>
            </a:extLst>
          </p:cNvPr>
          <p:cNvSpPr txBox="1"/>
          <p:nvPr/>
        </p:nvSpPr>
        <p:spPr>
          <a:xfrm>
            <a:off x="734910" y="5485042"/>
            <a:ext cx="1392882" cy="769441"/>
          </a:xfrm>
          <a:prstGeom prst="rect">
            <a:avLst/>
          </a:prstGeom>
          <a:noFill/>
        </p:spPr>
        <p:txBody>
          <a:bodyPr wrap="none" rtlCol="0">
            <a:spAutoFit/>
          </a:bodyPr>
          <a:lstStyle/>
          <a:p>
            <a:r>
              <a:rPr lang="en-US" sz="4400" b="1" dirty="0"/>
              <a:t>Filter</a:t>
            </a:r>
          </a:p>
        </p:txBody>
      </p:sp>
      <p:sp>
        <p:nvSpPr>
          <p:cNvPr id="10" name="TextBox 9">
            <a:extLst>
              <a:ext uri="{FF2B5EF4-FFF2-40B4-BE49-F238E27FC236}">
                <a16:creationId xmlns:a16="http://schemas.microsoft.com/office/drawing/2014/main" id="{2CA6C739-114F-4BFC-94D4-4E176E19298B}"/>
              </a:ext>
            </a:extLst>
          </p:cNvPr>
          <p:cNvSpPr txBox="1"/>
          <p:nvPr/>
        </p:nvSpPr>
        <p:spPr>
          <a:xfrm>
            <a:off x="3008379" y="6372019"/>
            <a:ext cx="6096000" cy="369332"/>
          </a:xfrm>
          <a:prstGeom prst="rect">
            <a:avLst/>
          </a:prstGeom>
          <a:noFill/>
        </p:spPr>
        <p:txBody>
          <a:bodyPr wrap="square">
            <a:spAutoFit/>
          </a:bodyPr>
          <a:lstStyle/>
          <a:p>
            <a:r>
              <a:rPr lang="en-US" i="1" dirty="0"/>
              <a:t>https://www.cc.gatech.edu/~san37/post/dlhc-cnn/</a:t>
            </a:r>
          </a:p>
        </p:txBody>
      </p:sp>
    </p:spTree>
    <p:extLst>
      <p:ext uri="{BB962C8B-B14F-4D97-AF65-F5344CB8AC3E}">
        <p14:creationId xmlns:p14="http://schemas.microsoft.com/office/powerpoint/2010/main" val="59918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9B2CD-ED42-4CFC-9000-B1E7287E23F6}"/>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RGB Images</a:t>
            </a:r>
          </a:p>
        </p:txBody>
      </p:sp>
      <p:pic>
        <p:nvPicPr>
          <p:cNvPr id="3074" name="Picture 2">
            <a:extLst>
              <a:ext uri="{FF2B5EF4-FFF2-40B4-BE49-F238E27FC236}">
                <a16:creationId xmlns:a16="http://schemas.microsoft.com/office/drawing/2014/main" id="{507923F6-B4F6-443D-A3D0-35F93F3EF3D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38524" y="1966293"/>
            <a:ext cx="7914951" cy="4452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B5D90C-895D-4C57-B02F-96DB7202D995}"/>
              </a:ext>
            </a:extLst>
          </p:cNvPr>
          <p:cNvSpPr txBox="1"/>
          <p:nvPr/>
        </p:nvSpPr>
        <p:spPr>
          <a:xfrm>
            <a:off x="3571240" y="6348352"/>
            <a:ext cx="4643120" cy="261610"/>
          </a:xfrm>
          <a:prstGeom prst="rect">
            <a:avLst/>
          </a:prstGeom>
          <a:noFill/>
        </p:spPr>
        <p:txBody>
          <a:bodyPr wrap="square">
            <a:spAutoFit/>
          </a:bodyPr>
          <a:lstStyle/>
          <a:p>
            <a:r>
              <a:rPr lang="en-US" sz="1100" i="1" dirty="0"/>
              <a:t>https://blog.roboflow.com/when-to-use-grayscale-as-a-preprocessing-step/</a:t>
            </a:r>
          </a:p>
        </p:txBody>
      </p:sp>
    </p:spTree>
    <p:extLst>
      <p:ext uri="{BB962C8B-B14F-4D97-AF65-F5344CB8AC3E}">
        <p14:creationId xmlns:p14="http://schemas.microsoft.com/office/powerpoint/2010/main" val="3114556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BC07DC-95B0-4EBC-A4DD-2A33B2ECA64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Stride = 2</a:t>
            </a:r>
          </a:p>
        </p:txBody>
      </p:sp>
      <p:pic>
        <p:nvPicPr>
          <p:cNvPr id="4098" name="Picture 2">
            <a:extLst>
              <a:ext uri="{FF2B5EF4-FFF2-40B4-BE49-F238E27FC236}">
                <a16:creationId xmlns:a16="http://schemas.microsoft.com/office/drawing/2014/main" id="{537A94CF-5D55-4B01-A88A-D9D3F3EC2F5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788121" y="1966293"/>
            <a:ext cx="4615756" cy="4452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ECA620D-12DB-4536-9898-456FF7102CF1}"/>
              </a:ext>
            </a:extLst>
          </p:cNvPr>
          <p:cNvSpPr txBox="1"/>
          <p:nvPr/>
        </p:nvSpPr>
        <p:spPr>
          <a:xfrm>
            <a:off x="2906539" y="6418453"/>
            <a:ext cx="7085822" cy="276999"/>
          </a:xfrm>
          <a:prstGeom prst="rect">
            <a:avLst/>
          </a:prstGeom>
          <a:noFill/>
        </p:spPr>
        <p:txBody>
          <a:bodyPr wrap="square">
            <a:spAutoFit/>
          </a:bodyPr>
          <a:lstStyle/>
          <a:p>
            <a:r>
              <a:rPr lang="en-US" sz="1200" i="1" dirty="0"/>
              <a:t>https://www.freecodecamp.org/news/an-intuitive-guide-to-convolutional-neural-networks-260c2de0a050/</a:t>
            </a:r>
          </a:p>
        </p:txBody>
      </p:sp>
    </p:spTree>
    <p:extLst>
      <p:ext uri="{BB962C8B-B14F-4D97-AF65-F5344CB8AC3E}">
        <p14:creationId xmlns:p14="http://schemas.microsoft.com/office/powerpoint/2010/main" val="421892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AB4661-1EB9-42B5-B939-70DF161DB07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2500" b="1" kern="1200" dirty="0">
                <a:solidFill>
                  <a:srgbClr val="FFFFFF"/>
                </a:solidFill>
                <a:latin typeface="+mj-lt"/>
                <a:ea typeface="+mj-ea"/>
                <a:cs typeface="+mj-cs"/>
              </a:rPr>
              <a:t>Max Pooling </a:t>
            </a:r>
            <a:br>
              <a:rPr lang="en-US" sz="2500" b="1" kern="1200" dirty="0">
                <a:solidFill>
                  <a:srgbClr val="FFFFFF"/>
                </a:solidFill>
                <a:latin typeface="+mj-lt"/>
                <a:ea typeface="+mj-ea"/>
                <a:cs typeface="+mj-cs"/>
              </a:rPr>
            </a:br>
            <a:r>
              <a:rPr lang="en-US" sz="2500" b="1" kern="1200" dirty="0">
                <a:solidFill>
                  <a:srgbClr val="FFFFFF"/>
                </a:solidFill>
                <a:latin typeface="+mj-lt"/>
                <a:ea typeface="+mj-ea"/>
                <a:cs typeface="+mj-cs"/>
              </a:rPr>
              <a:t>(Reduction and Extraction of Important Features / Reducing Noise)</a:t>
            </a:r>
          </a:p>
        </p:txBody>
      </p:sp>
      <p:pic>
        <p:nvPicPr>
          <p:cNvPr id="5122" name="Picture 2">
            <a:extLst>
              <a:ext uri="{FF2B5EF4-FFF2-40B4-BE49-F238E27FC236}">
                <a16:creationId xmlns:a16="http://schemas.microsoft.com/office/drawing/2014/main" id="{25EFCDB4-0F94-4285-B094-47288A4C64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541452" y="1966293"/>
            <a:ext cx="7109094" cy="44521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59B01A-8A3C-4AAC-BACC-08E8A4E23453}"/>
              </a:ext>
            </a:extLst>
          </p:cNvPr>
          <p:cNvSpPr txBox="1"/>
          <p:nvPr/>
        </p:nvSpPr>
        <p:spPr>
          <a:xfrm>
            <a:off x="3804477" y="6222728"/>
            <a:ext cx="5588444" cy="276999"/>
          </a:xfrm>
          <a:prstGeom prst="rect">
            <a:avLst/>
          </a:prstGeom>
          <a:noFill/>
        </p:spPr>
        <p:txBody>
          <a:bodyPr wrap="square">
            <a:spAutoFit/>
          </a:bodyPr>
          <a:lstStyle/>
          <a:p>
            <a:r>
              <a:rPr lang="en-US" sz="1200" i="1" dirty="0"/>
              <a:t>https://www.analyticsvidhya.com/blog/2021/05/convolutional-neural-networks-cnn/</a:t>
            </a:r>
          </a:p>
        </p:txBody>
      </p:sp>
    </p:spTree>
    <p:extLst>
      <p:ext uri="{BB962C8B-B14F-4D97-AF65-F5344CB8AC3E}">
        <p14:creationId xmlns:p14="http://schemas.microsoft.com/office/powerpoint/2010/main" val="290204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CDEDB-03B2-43B4-9EF9-879D2D23F6E8}"/>
              </a:ext>
            </a:extLst>
          </p:cNvPr>
          <p:cNvSpPr>
            <a:spLocks noGrp="1"/>
          </p:cNvSpPr>
          <p:nvPr>
            <p:ph type="title"/>
          </p:nvPr>
        </p:nvSpPr>
        <p:spPr>
          <a:xfrm>
            <a:off x="487062" y="227493"/>
            <a:ext cx="7551152" cy="1159200"/>
          </a:xfrm>
        </p:spPr>
        <p:txBody>
          <a:bodyPr vert="horz" lIns="91440" tIns="45720" rIns="91440" bIns="45720" rtlCol="0" anchor="ctr">
            <a:normAutofit fontScale="90000"/>
          </a:bodyPr>
          <a:lstStyle/>
          <a:p>
            <a:r>
              <a:rPr lang="en-US" sz="3100" b="1" kern="1200" dirty="0">
                <a:solidFill>
                  <a:srgbClr val="FFFFFF"/>
                </a:solidFill>
                <a:latin typeface="+mj-lt"/>
                <a:ea typeface="+mj-ea"/>
                <a:cs typeface="+mj-cs"/>
              </a:rPr>
              <a:t>Architecture-</a:t>
            </a:r>
            <a:br>
              <a:rPr lang="en-US" sz="3100" b="1" kern="1200" dirty="0">
                <a:solidFill>
                  <a:srgbClr val="FFFFFF"/>
                </a:solidFill>
                <a:latin typeface="+mj-lt"/>
                <a:ea typeface="+mj-ea"/>
                <a:cs typeface="+mj-cs"/>
              </a:rPr>
            </a:br>
            <a:r>
              <a:rPr lang="en-US" sz="3100" b="1" kern="1200" dirty="0">
                <a:solidFill>
                  <a:srgbClr val="FFFFFF"/>
                </a:solidFill>
                <a:latin typeface="+mj-lt"/>
                <a:ea typeface="+mj-ea"/>
                <a:cs typeface="+mj-cs"/>
              </a:rPr>
              <a:t>Convolutional Neural Network (ConvNet or CNN)</a:t>
            </a:r>
          </a:p>
        </p:txBody>
      </p:sp>
      <p:pic>
        <p:nvPicPr>
          <p:cNvPr id="4" name="Picture 3">
            <a:extLst>
              <a:ext uri="{FF2B5EF4-FFF2-40B4-BE49-F238E27FC236}">
                <a16:creationId xmlns:a16="http://schemas.microsoft.com/office/drawing/2014/main" id="{48A46C95-B544-41F6-9938-A91B49CDDA20}"/>
              </a:ext>
            </a:extLst>
          </p:cNvPr>
          <p:cNvPicPr>
            <a:picLocks noChangeAspect="1"/>
          </p:cNvPicPr>
          <p:nvPr/>
        </p:nvPicPr>
        <p:blipFill>
          <a:blip r:embed="rId2"/>
          <a:stretch>
            <a:fillRect/>
          </a:stretch>
        </p:blipFill>
        <p:spPr>
          <a:xfrm>
            <a:off x="441736" y="1712622"/>
            <a:ext cx="11308524" cy="5145378"/>
          </a:xfrm>
          <a:prstGeom prst="rect">
            <a:avLst/>
          </a:prstGeom>
        </p:spPr>
      </p:pic>
    </p:spTree>
    <p:extLst>
      <p:ext uri="{BB962C8B-B14F-4D97-AF65-F5344CB8AC3E}">
        <p14:creationId xmlns:p14="http://schemas.microsoft.com/office/powerpoint/2010/main" val="229676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65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3AC190-E971-4C90-90FD-0DE11797EE36}"/>
              </a:ext>
            </a:extLst>
          </p:cNvPr>
          <p:cNvSpPr>
            <a:spLocks noGrp="1"/>
          </p:cNvSpPr>
          <p:nvPr>
            <p:ph type="title"/>
          </p:nvPr>
        </p:nvSpPr>
        <p:spPr>
          <a:xfrm>
            <a:off x="524256" y="516804"/>
            <a:ext cx="6594189" cy="1625210"/>
          </a:xfrm>
        </p:spPr>
        <p:txBody>
          <a:bodyPr>
            <a:normAutofit/>
          </a:bodyPr>
          <a:lstStyle/>
          <a:p>
            <a:r>
              <a:rPr lang="en-US" sz="3700" b="1">
                <a:solidFill>
                  <a:srgbClr val="FFFFFF"/>
                </a:solidFill>
              </a:rPr>
              <a:t>Specific Classification Architecture</a:t>
            </a:r>
            <a:br>
              <a:rPr lang="en-US" sz="3700" b="1">
                <a:solidFill>
                  <a:srgbClr val="FFFFFF"/>
                </a:solidFill>
              </a:rPr>
            </a:br>
            <a:r>
              <a:rPr lang="en-US" sz="3700" b="1">
                <a:solidFill>
                  <a:srgbClr val="FFFFFF"/>
                </a:solidFill>
              </a:rPr>
              <a:t>Visual Geometry Group (VGG) – 16 (Oxford)</a:t>
            </a:r>
          </a:p>
        </p:txBody>
      </p:sp>
      <p:sp>
        <p:nvSpPr>
          <p:cNvPr id="73" name="Rectangle 7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6B020EE-57BE-401F-8570-2FFEF878EF69}"/>
              </a:ext>
            </a:extLst>
          </p:cNvPr>
          <p:cNvSpPr>
            <a:spLocks noGrp="1"/>
          </p:cNvSpPr>
          <p:nvPr>
            <p:ph idx="1"/>
          </p:nvPr>
        </p:nvSpPr>
        <p:spPr>
          <a:xfrm>
            <a:off x="7582563" y="492458"/>
            <a:ext cx="4280253" cy="6042699"/>
          </a:xfrm>
        </p:spPr>
        <p:txBody>
          <a:bodyPr anchor="ctr">
            <a:normAutofit fontScale="92500" lnSpcReduction="20000"/>
          </a:bodyPr>
          <a:lstStyle/>
          <a:p>
            <a:r>
              <a:rPr lang="en-US" sz="2000" dirty="0">
                <a:solidFill>
                  <a:srgbClr val="FFFFFF"/>
                </a:solidFill>
              </a:rPr>
              <a:t>VGG-16 includes 13 convolutional layers, 3 dense layers, and 5 maximum pooling layers. </a:t>
            </a:r>
          </a:p>
          <a:p>
            <a:r>
              <a:rPr lang="en-US" sz="2000" dirty="0">
                <a:solidFill>
                  <a:srgbClr val="FFFFFF"/>
                </a:solidFill>
              </a:rPr>
              <a:t>Global average pooling was added to this baseline architecture to further reduce dimensionality. </a:t>
            </a:r>
          </a:p>
          <a:p>
            <a:r>
              <a:rPr lang="en-US" sz="2000" dirty="0">
                <a:solidFill>
                  <a:srgbClr val="FFFFFF"/>
                </a:solidFill>
              </a:rPr>
              <a:t>A single neuron with sigmoid activation function provided the final estimate of the probability of a non-negative result. </a:t>
            </a:r>
          </a:p>
          <a:p>
            <a:r>
              <a:rPr lang="en-US" sz="2000" dirty="0">
                <a:solidFill>
                  <a:srgbClr val="FFFFFF"/>
                </a:solidFill>
              </a:rPr>
              <a:t>Pre-trained weights (Image.net) were updated during nonlinear optimization.</a:t>
            </a:r>
          </a:p>
          <a:p>
            <a:r>
              <a:rPr lang="en-US" sz="2000" dirty="0">
                <a:solidFill>
                  <a:srgbClr val="FFFFFF"/>
                </a:solidFill>
              </a:rPr>
              <a:t>Images were batched in groups of 32 and fed into the architecture. </a:t>
            </a:r>
          </a:p>
          <a:p>
            <a:r>
              <a:rPr lang="en-US" sz="2000" dirty="0">
                <a:solidFill>
                  <a:srgbClr val="FFFFFF"/>
                </a:solidFill>
              </a:rPr>
              <a:t>Validation metrics were estimated</a:t>
            </a:r>
          </a:p>
          <a:p>
            <a:r>
              <a:rPr lang="en-US" sz="2000" dirty="0">
                <a:solidFill>
                  <a:srgbClr val="FFFFFF"/>
                </a:solidFill>
              </a:rPr>
              <a:t>Hyperparameter tuning was performed. </a:t>
            </a:r>
          </a:p>
          <a:p>
            <a:r>
              <a:rPr lang="en-US" sz="2000" dirty="0">
                <a:solidFill>
                  <a:srgbClr val="FFFFFF"/>
                </a:solidFill>
              </a:rPr>
              <a:t>The nonlinear optimizer was an adaptive gradient algorithm known as ‘</a:t>
            </a:r>
            <a:r>
              <a:rPr lang="en-US" sz="2000" dirty="0" err="1">
                <a:solidFill>
                  <a:srgbClr val="FFFFFF"/>
                </a:solidFill>
              </a:rPr>
              <a:t>AdaGrad</a:t>
            </a:r>
            <a:r>
              <a:rPr lang="en-US" sz="2000" dirty="0">
                <a:solidFill>
                  <a:srgbClr val="FFFFFF"/>
                </a:solidFill>
              </a:rPr>
              <a:t>’. </a:t>
            </a:r>
          </a:p>
          <a:p>
            <a:r>
              <a:rPr lang="en-US" sz="2000" dirty="0">
                <a:solidFill>
                  <a:srgbClr val="FFFFFF"/>
                </a:solidFill>
              </a:rPr>
              <a:t>50 epochs were set with early stopping conditions (which activated after epoch 25).</a:t>
            </a:r>
          </a:p>
          <a:p>
            <a:endParaRPr lang="en-US" sz="1800" dirty="0">
              <a:solidFill>
                <a:srgbClr val="FFFFFF"/>
              </a:solidFill>
            </a:endParaRPr>
          </a:p>
        </p:txBody>
      </p:sp>
      <p:sp>
        <p:nvSpPr>
          <p:cNvPr id="12" name="TextBox 11">
            <a:extLst>
              <a:ext uri="{FF2B5EF4-FFF2-40B4-BE49-F238E27FC236}">
                <a16:creationId xmlns:a16="http://schemas.microsoft.com/office/drawing/2014/main" id="{BFB6E186-4EFB-4F5D-BA49-BA39864BB05F}"/>
              </a:ext>
            </a:extLst>
          </p:cNvPr>
          <p:cNvSpPr txBox="1"/>
          <p:nvPr/>
        </p:nvSpPr>
        <p:spPr>
          <a:xfrm>
            <a:off x="2233572" y="6428780"/>
            <a:ext cx="5557041" cy="276999"/>
          </a:xfrm>
          <a:prstGeom prst="rect">
            <a:avLst/>
          </a:prstGeom>
          <a:noFill/>
        </p:spPr>
        <p:txBody>
          <a:bodyPr wrap="square">
            <a:spAutoFit/>
          </a:bodyPr>
          <a:lstStyle/>
          <a:p>
            <a:pPr>
              <a:spcAft>
                <a:spcPts val="600"/>
              </a:spcAft>
            </a:pPr>
            <a:r>
              <a:rPr lang="en-US" sz="1200" i="1" dirty="0"/>
              <a:t>https://neurohive.io/en/popular-networks/vgg16/</a:t>
            </a:r>
          </a:p>
        </p:txBody>
      </p:sp>
      <p:pic>
        <p:nvPicPr>
          <p:cNvPr id="6" name="Picture 5">
            <a:extLst>
              <a:ext uri="{FF2B5EF4-FFF2-40B4-BE49-F238E27FC236}">
                <a16:creationId xmlns:a16="http://schemas.microsoft.com/office/drawing/2014/main" id="{3B8DFD3E-A6F5-4354-8CB2-F461EE60B307}"/>
              </a:ext>
            </a:extLst>
          </p:cNvPr>
          <p:cNvPicPr>
            <a:picLocks noChangeAspect="1"/>
          </p:cNvPicPr>
          <p:nvPr/>
        </p:nvPicPr>
        <p:blipFill>
          <a:blip r:embed="rId2"/>
          <a:stretch>
            <a:fillRect/>
          </a:stretch>
        </p:blipFill>
        <p:spPr>
          <a:xfrm>
            <a:off x="278615" y="2318122"/>
            <a:ext cx="7008708" cy="4102851"/>
          </a:xfrm>
          <a:prstGeom prst="rect">
            <a:avLst/>
          </a:prstGeom>
        </p:spPr>
      </p:pic>
      <p:sp>
        <p:nvSpPr>
          <p:cNvPr id="7" name="TextBox 6">
            <a:extLst>
              <a:ext uri="{FF2B5EF4-FFF2-40B4-BE49-F238E27FC236}">
                <a16:creationId xmlns:a16="http://schemas.microsoft.com/office/drawing/2014/main" id="{11919F3D-AE5F-4915-82C0-0ACCB744668A}"/>
              </a:ext>
            </a:extLst>
          </p:cNvPr>
          <p:cNvSpPr txBox="1"/>
          <p:nvPr/>
        </p:nvSpPr>
        <p:spPr>
          <a:xfrm>
            <a:off x="4278428" y="2400181"/>
            <a:ext cx="2885440" cy="584775"/>
          </a:xfrm>
          <a:prstGeom prst="rect">
            <a:avLst/>
          </a:prstGeom>
          <a:noFill/>
        </p:spPr>
        <p:txBody>
          <a:bodyPr wrap="square" rtlCol="0">
            <a:spAutoFit/>
          </a:bodyPr>
          <a:lstStyle/>
          <a:p>
            <a:r>
              <a:rPr lang="en-US" sz="1600" i="1" dirty="0"/>
              <a:t>Features (filters) increase while dimensionality decreases.</a:t>
            </a:r>
          </a:p>
        </p:txBody>
      </p:sp>
    </p:spTree>
    <p:extLst>
      <p:ext uri="{BB962C8B-B14F-4D97-AF65-F5344CB8AC3E}">
        <p14:creationId xmlns:p14="http://schemas.microsoft.com/office/powerpoint/2010/main" val="267675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B503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E8A62B-7A4E-4D11-9BA5-EF5F597A35A0}"/>
              </a:ext>
            </a:extLst>
          </p:cNvPr>
          <p:cNvSpPr>
            <a:spLocks noGrp="1"/>
          </p:cNvSpPr>
          <p:nvPr>
            <p:ph type="title"/>
          </p:nvPr>
        </p:nvSpPr>
        <p:spPr>
          <a:xfrm>
            <a:off x="524256" y="491260"/>
            <a:ext cx="6594189" cy="1625210"/>
          </a:xfrm>
        </p:spPr>
        <p:txBody>
          <a:bodyPr>
            <a:normAutofit/>
          </a:bodyPr>
          <a:lstStyle/>
          <a:p>
            <a:r>
              <a:rPr lang="en-US" b="1" dirty="0">
                <a:solidFill>
                  <a:srgbClr val="FFFFFF"/>
                </a:solidFill>
              </a:rPr>
              <a:t>Other Architectures Investigated / Issues</a:t>
            </a:r>
          </a:p>
        </p:txBody>
      </p:sp>
      <p:pic>
        <p:nvPicPr>
          <p:cNvPr id="3074" name="Picture 2" descr="Vanishing Gradient Intuition">
            <a:extLst>
              <a:ext uri="{FF2B5EF4-FFF2-40B4-BE49-F238E27FC236}">
                <a16:creationId xmlns:a16="http://schemas.microsoft.com/office/drawing/2014/main" id="{C4717B16-EF9B-4D74-8AE8-06CA787BAB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07" r="-5" b="-5"/>
          <a:stretch/>
        </p:blipFill>
        <p:spPr bwMode="auto">
          <a:xfrm>
            <a:off x="297348" y="2455526"/>
            <a:ext cx="6893524" cy="3984997"/>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4CFF6A-7192-4286-B50A-6F8327D24CA5}"/>
              </a:ext>
            </a:extLst>
          </p:cNvPr>
          <p:cNvSpPr>
            <a:spLocks noGrp="1"/>
          </p:cNvSpPr>
          <p:nvPr>
            <p:ph idx="1"/>
          </p:nvPr>
        </p:nvSpPr>
        <p:spPr>
          <a:xfrm>
            <a:off x="7836195" y="917725"/>
            <a:ext cx="3955312" cy="5493708"/>
          </a:xfrm>
        </p:spPr>
        <p:txBody>
          <a:bodyPr anchor="ctr">
            <a:normAutofit fontScale="85000" lnSpcReduction="10000"/>
          </a:bodyPr>
          <a:lstStyle/>
          <a:p>
            <a:r>
              <a:rPr lang="en-US" sz="3200" dirty="0">
                <a:solidFill>
                  <a:srgbClr val="FFFFFF"/>
                </a:solidFill>
              </a:rPr>
              <a:t>ResNet50V2</a:t>
            </a:r>
          </a:p>
          <a:p>
            <a:r>
              <a:rPr lang="en-US" sz="3200" dirty="0">
                <a:solidFill>
                  <a:srgbClr val="FFFFFF"/>
                </a:solidFill>
              </a:rPr>
              <a:t>MobileNetV2</a:t>
            </a:r>
          </a:p>
          <a:p>
            <a:r>
              <a:rPr lang="en-US" sz="3200" dirty="0">
                <a:solidFill>
                  <a:srgbClr val="FFFFFF"/>
                </a:solidFill>
              </a:rPr>
              <a:t>Others</a:t>
            </a:r>
          </a:p>
          <a:p>
            <a:endParaRPr lang="en-US" sz="3200" dirty="0">
              <a:solidFill>
                <a:srgbClr val="FFFFFF"/>
              </a:solidFill>
            </a:endParaRPr>
          </a:p>
          <a:p>
            <a:pPr marL="0" indent="0">
              <a:buNone/>
            </a:pPr>
            <a:r>
              <a:rPr lang="en-US" sz="3200" dirty="0">
                <a:solidFill>
                  <a:srgbClr val="FFFFFF"/>
                </a:solidFill>
              </a:rPr>
              <a:t>Exploding gradient?  Limit gradient size during training</a:t>
            </a:r>
          </a:p>
          <a:p>
            <a:pPr marL="0" indent="0">
              <a:buNone/>
            </a:pPr>
            <a:r>
              <a:rPr lang="en-US" sz="3200" dirty="0">
                <a:solidFill>
                  <a:srgbClr val="FFFFFF"/>
                </a:solidFill>
              </a:rPr>
              <a:t>Vanishing gradient?  Skip connections (e.g., </a:t>
            </a:r>
            <a:r>
              <a:rPr lang="en-US" sz="3200" dirty="0" err="1">
                <a:solidFill>
                  <a:srgbClr val="FFFFFF"/>
                </a:solidFill>
              </a:rPr>
              <a:t>ResNet</a:t>
            </a:r>
            <a:r>
              <a:rPr lang="en-US" sz="3200" dirty="0">
                <a:solidFill>
                  <a:srgbClr val="FFFFFF"/>
                </a:solidFill>
              </a:rPr>
              <a:t>), weight normalization</a:t>
            </a:r>
          </a:p>
          <a:p>
            <a:pPr marL="0" indent="0">
              <a:buNone/>
            </a:pPr>
            <a:r>
              <a:rPr lang="en-US" sz="3200" dirty="0">
                <a:solidFill>
                  <a:srgbClr val="FFFFFF"/>
                </a:solidFill>
              </a:rPr>
              <a:t>Noisy?  Autoencoding</a:t>
            </a:r>
          </a:p>
          <a:p>
            <a:pPr marL="0" indent="0">
              <a:buNone/>
            </a:pPr>
            <a:r>
              <a:rPr lang="en-US" sz="3200" dirty="0">
                <a:solidFill>
                  <a:srgbClr val="FFFFFF"/>
                </a:solidFill>
              </a:rPr>
              <a:t>Image Augmentation?  No increased performance</a:t>
            </a:r>
          </a:p>
          <a:p>
            <a:pPr marL="0" indent="0">
              <a:buNone/>
            </a:pPr>
            <a:endParaRPr lang="en-US" sz="3200" dirty="0">
              <a:solidFill>
                <a:srgbClr val="FFFFFF"/>
              </a:solidFill>
            </a:endParaRPr>
          </a:p>
          <a:p>
            <a:pPr marL="0" indent="0">
              <a:buNone/>
            </a:pPr>
            <a:endParaRPr lang="en-US" sz="3200" dirty="0">
              <a:solidFill>
                <a:srgbClr val="FFFFFF"/>
              </a:solidFill>
            </a:endParaRPr>
          </a:p>
          <a:p>
            <a:endParaRPr lang="en-US" sz="3200" dirty="0">
              <a:solidFill>
                <a:srgbClr val="FFFFFF"/>
              </a:solidFill>
            </a:endParaRPr>
          </a:p>
        </p:txBody>
      </p:sp>
      <p:sp>
        <p:nvSpPr>
          <p:cNvPr id="10" name="TextBox 9">
            <a:extLst>
              <a:ext uri="{FF2B5EF4-FFF2-40B4-BE49-F238E27FC236}">
                <a16:creationId xmlns:a16="http://schemas.microsoft.com/office/drawing/2014/main" id="{298214C3-C1F2-47D3-A73A-DB24453A8E7D}"/>
              </a:ext>
            </a:extLst>
          </p:cNvPr>
          <p:cNvSpPr txBox="1"/>
          <p:nvPr/>
        </p:nvSpPr>
        <p:spPr>
          <a:xfrm>
            <a:off x="2153477" y="6493164"/>
            <a:ext cx="6095114" cy="276999"/>
          </a:xfrm>
          <a:prstGeom prst="rect">
            <a:avLst/>
          </a:prstGeom>
          <a:noFill/>
        </p:spPr>
        <p:txBody>
          <a:bodyPr wrap="square">
            <a:spAutoFit/>
          </a:bodyPr>
          <a:lstStyle/>
          <a:p>
            <a:r>
              <a:rPr lang="en-US" sz="1200" i="1" dirty="0"/>
              <a:t>https://cv-tricks.com/keras/understand-implement-resnets/</a:t>
            </a:r>
          </a:p>
        </p:txBody>
      </p:sp>
    </p:spTree>
    <p:extLst>
      <p:ext uri="{BB962C8B-B14F-4D97-AF65-F5344CB8AC3E}">
        <p14:creationId xmlns:p14="http://schemas.microsoft.com/office/powerpoint/2010/main" val="93535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C391-C268-4F97-A261-9CC0B051E31B}"/>
              </a:ext>
            </a:extLst>
          </p:cNvPr>
          <p:cNvSpPr>
            <a:spLocks noGrp="1"/>
          </p:cNvSpPr>
          <p:nvPr>
            <p:ph type="title"/>
          </p:nvPr>
        </p:nvSpPr>
        <p:spPr/>
        <p:txBody>
          <a:bodyPr/>
          <a:lstStyle/>
          <a:p>
            <a:r>
              <a:rPr lang="en-US" b="1" dirty="0"/>
              <a:t>Acknowledgement to AMD</a:t>
            </a:r>
          </a:p>
        </p:txBody>
      </p:sp>
      <p:graphicFrame>
        <p:nvGraphicFramePr>
          <p:cNvPr id="12" name="Content Placeholder 2">
            <a:extLst>
              <a:ext uri="{FF2B5EF4-FFF2-40B4-BE49-F238E27FC236}">
                <a16:creationId xmlns:a16="http://schemas.microsoft.com/office/drawing/2014/main" id="{F3BB18C9-DFB1-417A-8176-5480EFB306D5}"/>
              </a:ext>
            </a:extLst>
          </p:cNvPr>
          <p:cNvGraphicFramePr>
            <a:graphicFrameLocks noGrp="1"/>
          </p:cNvGraphicFramePr>
          <p:nvPr>
            <p:ph idx="1"/>
            <p:extLst>
              <p:ext uri="{D42A27DB-BD31-4B8C-83A1-F6EECF244321}">
                <p14:modId xmlns:p14="http://schemas.microsoft.com/office/powerpoint/2010/main" val="2536267223"/>
              </p:ext>
            </p:extLst>
          </p:nvPr>
        </p:nvGraphicFramePr>
        <p:xfrm>
          <a:off x="838200" y="1825625"/>
          <a:ext cx="68783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0DE9F95B-3094-4379-8405-45397F4CC8C6}"/>
              </a:ext>
            </a:extLst>
          </p:cNvPr>
          <p:cNvSpPr/>
          <p:nvPr/>
        </p:nvSpPr>
        <p:spPr>
          <a:xfrm>
            <a:off x="73216" y="72232"/>
            <a:ext cx="1297577" cy="315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0892D8D-BA4B-4D8B-B130-98400DFF861F}"/>
              </a:ext>
            </a:extLst>
          </p:cNvPr>
          <p:cNvSpPr txBox="1"/>
          <p:nvPr/>
        </p:nvSpPr>
        <p:spPr>
          <a:xfrm>
            <a:off x="885476" y="6169123"/>
            <a:ext cx="9748955" cy="584775"/>
          </a:xfrm>
          <a:prstGeom prst="rect">
            <a:avLst/>
          </a:prstGeom>
          <a:noFill/>
        </p:spPr>
        <p:txBody>
          <a:bodyPr wrap="square" rtlCol="0">
            <a:spAutoFit/>
          </a:bodyPr>
          <a:lstStyle/>
          <a:p>
            <a:r>
              <a:rPr lang="en-US" sz="1600" b="0" i="1" dirty="0">
                <a:solidFill>
                  <a:srgbClr val="222222"/>
                </a:solidFill>
                <a:effectLst/>
                <a:latin typeface="Arial" panose="020B0604020202020204" pitchFamily="34" charset="0"/>
              </a:rPr>
              <a:t>"An in-kind high performance computing grant from Advanced Micro Devices (250 teraflops computing power) provided the computational power for model training."</a:t>
            </a:r>
            <a:endParaRPr lang="en-US" sz="1600" i="1" dirty="0"/>
          </a:p>
        </p:txBody>
      </p:sp>
      <p:pic>
        <p:nvPicPr>
          <p:cNvPr id="13" name="Picture 12">
            <a:extLst>
              <a:ext uri="{FF2B5EF4-FFF2-40B4-BE49-F238E27FC236}">
                <a16:creationId xmlns:a16="http://schemas.microsoft.com/office/drawing/2014/main" id="{701924F5-491F-4F36-802C-6E2A6DF9E45D}"/>
              </a:ext>
            </a:extLst>
          </p:cNvPr>
          <p:cNvPicPr>
            <a:picLocks noChangeAspect="1"/>
          </p:cNvPicPr>
          <p:nvPr/>
        </p:nvPicPr>
        <p:blipFill>
          <a:blip r:embed="rId7"/>
          <a:stretch>
            <a:fillRect/>
          </a:stretch>
        </p:blipFill>
        <p:spPr>
          <a:xfrm>
            <a:off x="7516304" y="868680"/>
            <a:ext cx="4602480" cy="5120640"/>
          </a:xfrm>
          <a:prstGeom prst="rect">
            <a:avLst/>
          </a:prstGeom>
        </p:spPr>
      </p:pic>
      <p:sp>
        <p:nvSpPr>
          <p:cNvPr id="3" name="TextBox 2">
            <a:extLst>
              <a:ext uri="{FF2B5EF4-FFF2-40B4-BE49-F238E27FC236}">
                <a16:creationId xmlns:a16="http://schemas.microsoft.com/office/drawing/2014/main" id="{DACEE0B1-29BE-4673-8BC3-E3CC2294E00D}"/>
              </a:ext>
            </a:extLst>
          </p:cNvPr>
          <p:cNvSpPr txBox="1"/>
          <p:nvPr/>
        </p:nvSpPr>
        <p:spPr>
          <a:xfrm>
            <a:off x="4846320" y="2621280"/>
            <a:ext cx="3920689" cy="2246769"/>
          </a:xfrm>
          <a:prstGeom prst="rect">
            <a:avLst/>
          </a:prstGeom>
          <a:noFill/>
        </p:spPr>
        <p:txBody>
          <a:bodyPr wrap="none" rtlCol="0">
            <a:spAutoFit/>
          </a:bodyPr>
          <a:lstStyle/>
          <a:p>
            <a:r>
              <a:rPr lang="en-US" sz="2000" i="1" dirty="0">
                <a:solidFill>
                  <a:srgbClr val="C00000"/>
                </a:solidFill>
              </a:rPr>
              <a:t>We used this….and….</a:t>
            </a:r>
          </a:p>
          <a:p>
            <a:endParaRPr lang="en-US" sz="2000" i="1" dirty="0">
              <a:solidFill>
                <a:srgbClr val="C00000"/>
              </a:solidFill>
            </a:endParaRPr>
          </a:p>
          <a:p>
            <a:endParaRPr lang="en-US" sz="2000" i="1" dirty="0">
              <a:solidFill>
                <a:srgbClr val="C00000"/>
              </a:solidFill>
            </a:endParaRPr>
          </a:p>
          <a:p>
            <a:endParaRPr lang="en-US" sz="2000" i="1" dirty="0">
              <a:solidFill>
                <a:srgbClr val="C00000"/>
              </a:solidFill>
            </a:endParaRPr>
          </a:p>
          <a:p>
            <a:endParaRPr lang="en-US" sz="2000" i="1" dirty="0">
              <a:solidFill>
                <a:srgbClr val="C00000"/>
              </a:solidFill>
            </a:endParaRPr>
          </a:p>
          <a:p>
            <a:r>
              <a:rPr lang="en-US" sz="2000" i="1" dirty="0">
                <a:solidFill>
                  <a:srgbClr val="C00000"/>
                </a:solidFill>
              </a:rPr>
              <a:t>We will be using this for CDC project</a:t>
            </a:r>
          </a:p>
          <a:p>
            <a:r>
              <a:rPr lang="en-US" sz="2000" i="1" dirty="0">
                <a:solidFill>
                  <a:srgbClr val="C00000"/>
                </a:solidFill>
              </a:rPr>
              <a:t>(PLCOI 742).</a:t>
            </a:r>
          </a:p>
        </p:txBody>
      </p:sp>
    </p:spTree>
    <p:extLst>
      <p:ext uri="{BB962C8B-B14F-4D97-AF65-F5344CB8AC3E}">
        <p14:creationId xmlns:p14="http://schemas.microsoft.com/office/powerpoint/2010/main" val="1047679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24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E7F50C-4FB9-487B-AB18-6124B694BF50}"/>
              </a:ext>
            </a:extLst>
          </p:cNvPr>
          <p:cNvSpPr>
            <a:spLocks noGrp="1"/>
          </p:cNvSpPr>
          <p:nvPr>
            <p:ph type="title"/>
          </p:nvPr>
        </p:nvSpPr>
        <p:spPr>
          <a:xfrm>
            <a:off x="524256" y="516804"/>
            <a:ext cx="6594189" cy="1625210"/>
          </a:xfrm>
        </p:spPr>
        <p:txBody>
          <a:bodyPr>
            <a:normAutofit/>
          </a:bodyPr>
          <a:lstStyle/>
          <a:p>
            <a:r>
              <a:rPr lang="en-US" b="1" dirty="0">
                <a:solidFill>
                  <a:srgbClr val="FFFFFF"/>
                </a:solidFill>
              </a:rPr>
              <a:t>Unsupervised ROI Identification</a:t>
            </a:r>
          </a:p>
        </p:txBody>
      </p:sp>
      <p:sp>
        <p:nvSpPr>
          <p:cNvPr id="73" name="Rectangle 72">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8F43499-3E94-4593-8E75-BD6160B70600}"/>
              </a:ext>
            </a:extLst>
          </p:cNvPr>
          <p:cNvSpPr>
            <a:spLocks noGrp="1"/>
          </p:cNvSpPr>
          <p:nvPr>
            <p:ph idx="1"/>
          </p:nvPr>
        </p:nvSpPr>
        <p:spPr>
          <a:xfrm>
            <a:off x="7495953" y="361507"/>
            <a:ext cx="4335613" cy="6214534"/>
          </a:xfrm>
        </p:spPr>
        <p:txBody>
          <a:bodyPr anchor="ctr">
            <a:normAutofit/>
          </a:bodyPr>
          <a:lstStyle/>
          <a:p>
            <a:r>
              <a:rPr lang="en-US" sz="2000" dirty="0">
                <a:solidFill>
                  <a:srgbClr val="FFFFFF"/>
                </a:solidFill>
              </a:rPr>
              <a:t>Traditional radiological imagery is often devoid of ROI segmentation</a:t>
            </a:r>
          </a:p>
          <a:p>
            <a:r>
              <a:rPr lang="en-US" sz="2000" dirty="0">
                <a:solidFill>
                  <a:srgbClr val="FFFFFF"/>
                </a:solidFill>
              </a:rPr>
              <a:t>Without previously identified ROIs, supervised methods are not possible</a:t>
            </a:r>
          </a:p>
          <a:p>
            <a:r>
              <a:rPr lang="en-US" sz="2000" dirty="0">
                <a:solidFill>
                  <a:srgbClr val="FFFFFF"/>
                </a:solidFill>
              </a:rPr>
              <a:t>It is possible to return a small image representation from the closest convolutional layer of a model, evaluate the gradient of the loss function with respect to the image representation at that layer using computational graphs, find the portion of the gradient that maximizes the classification probability, and re-map that gradient location back to the original image. </a:t>
            </a:r>
          </a:p>
          <a:p>
            <a:r>
              <a:rPr lang="en-US" sz="2000" dirty="0">
                <a:solidFill>
                  <a:srgbClr val="FFFFFF"/>
                </a:solidFill>
              </a:rPr>
              <a:t>In doing so, the areas of the original image that are most highly influential for the classification model can be found. </a:t>
            </a:r>
          </a:p>
        </p:txBody>
      </p:sp>
      <p:pic>
        <p:nvPicPr>
          <p:cNvPr id="4" name="Picture 3">
            <a:extLst>
              <a:ext uri="{FF2B5EF4-FFF2-40B4-BE49-F238E27FC236}">
                <a16:creationId xmlns:a16="http://schemas.microsoft.com/office/drawing/2014/main" id="{344AB218-7D90-4DBD-B565-9F6A01B7E6FC}"/>
              </a:ext>
            </a:extLst>
          </p:cNvPr>
          <p:cNvPicPr>
            <a:picLocks noChangeAspect="1"/>
          </p:cNvPicPr>
          <p:nvPr/>
        </p:nvPicPr>
        <p:blipFill>
          <a:blip r:embed="rId2"/>
          <a:stretch>
            <a:fillRect/>
          </a:stretch>
        </p:blipFill>
        <p:spPr>
          <a:xfrm>
            <a:off x="564859" y="3100701"/>
            <a:ext cx="6583680" cy="2766060"/>
          </a:xfrm>
          <a:prstGeom prst="rect">
            <a:avLst/>
          </a:prstGeom>
        </p:spPr>
      </p:pic>
    </p:spTree>
    <p:extLst>
      <p:ext uri="{BB962C8B-B14F-4D97-AF65-F5344CB8AC3E}">
        <p14:creationId xmlns:p14="http://schemas.microsoft.com/office/powerpoint/2010/main" val="22845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E8624B-DE73-4365-8564-5C7E6CEAC063}"/>
              </a:ext>
            </a:extLst>
          </p:cNvPr>
          <p:cNvSpPr>
            <a:spLocks noGrp="1"/>
          </p:cNvSpPr>
          <p:nvPr>
            <p:ph type="title"/>
          </p:nvPr>
        </p:nvSpPr>
        <p:spPr>
          <a:xfrm>
            <a:off x="643467" y="640080"/>
            <a:ext cx="3096427" cy="5613236"/>
          </a:xfrm>
        </p:spPr>
        <p:txBody>
          <a:bodyPr anchor="ctr">
            <a:normAutofit/>
          </a:bodyPr>
          <a:lstStyle/>
          <a:p>
            <a:r>
              <a:rPr lang="en-US" sz="4100" b="1" dirty="0">
                <a:solidFill>
                  <a:srgbClr val="FFFFFF"/>
                </a:solidFill>
              </a:rPr>
              <a:t>Unsupervised Region of Interest Identification</a:t>
            </a:r>
          </a:p>
        </p:txBody>
      </p:sp>
      <p:sp>
        <p:nvSpPr>
          <p:cNvPr id="6" name="Content Placeholder 5">
            <a:extLst>
              <a:ext uri="{FF2B5EF4-FFF2-40B4-BE49-F238E27FC236}">
                <a16:creationId xmlns:a16="http://schemas.microsoft.com/office/drawing/2014/main" id="{67B75994-8445-4B47-8E15-D68C49F1C450}"/>
              </a:ext>
            </a:extLst>
          </p:cNvPr>
          <p:cNvSpPr>
            <a:spLocks noGrp="1"/>
          </p:cNvSpPr>
          <p:nvPr>
            <p:ph idx="1"/>
          </p:nvPr>
        </p:nvSpPr>
        <p:spPr>
          <a:xfrm>
            <a:off x="4221353" y="400850"/>
            <a:ext cx="7527623" cy="3028150"/>
          </a:xfrm>
        </p:spPr>
        <p:txBody>
          <a:bodyPr anchor="ctr">
            <a:normAutofit fontScale="92500" lnSpcReduction="10000"/>
          </a:bodyPr>
          <a:lstStyle/>
          <a:p>
            <a:r>
              <a:rPr lang="en-US" dirty="0"/>
              <a:t>When fitting a ConvNet, the result is a composite function (green arrows).</a:t>
            </a:r>
          </a:p>
          <a:p>
            <a:r>
              <a:rPr lang="en-US" dirty="0"/>
              <a:t> Backpropagation using partial derivatives allows for the recreation of the important parts of the images that are associated with the loss function (red arrows). </a:t>
            </a:r>
          </a:p>
          <a:p>
            <a:r>
              <a:rPr lang="en-US" dirty="0"/>
              <a:t>Saving gradients at each stage allows for image representation (tf.GradientTape).</a:t>
            </a:r>
          </a:p>
        </p:txBody>
      </p:sp>
      <p:pic>
        <p:nvPicPr>
          <p:cNvPr id="8" name="Picture 7">
            <a:extLst>
              <a:ext uri="{FF2B5EF4-FFF2-40B4-BE49-F238E27FC236}">
                <a16:creationId xmlns:a16="http://schemas.microsoft.com/office/drawing/2014/main" id="{55D41B66-CE22-4A95-BFD1-A2D9F3CC2DB0}"/>
              </a:ext>
            </a:extLst>
          </p:cNvPr>
          <p:cNvPicPr>
            <a:picLocks noChangeAspect="1"/>
          </p:cNvPicPr>
          <p:nvPr/>
        </p:nvPicPr>
        <p:blipFill>
          <a:blip r:embed="rId2"/>
          <a:stretch>
            <a:fillRect/>
          </a:stretch>
        </p:blipFill>
        <p:spPr>
          <a:xfrm>
            <a:off x="4059935" y="3934903"/>
            <a:ext cx="7917180" cy="2461260"/>
          </a:xfrm>
          <a:prstGeom prst="rect">
            <a:avLst/>
          </a:prstGeom>
        </p:spPr>
      </p:pic>
    </p:spTree>
    <p:extLst>
      <p:ext uri="{BB962C8B-B14F-4D97-AF65-F5344CB8AC3E}">
        <p14:creationId xmlns:p14="http://schemas.microsoft.com/office/powerpoint/2010/main" val="178035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80779B-3AC6-4216-80F6-1FFBBF00B33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b="1" kern="1200" dirty="0">
                <a:solidFill>
                  <a:srgbClr val="FFFFFF"/>
                </a:solidFill>
                <a:latin typeface="+mj-lt"/>
                <a:ea typeface="+mj-ea"/>
                <a:cs typeface="+mj-cs"/>
              </a:rPr>
              <a:t>Results-Classification</a:t>
            </a:r>
          </a:p>
        </p:txBody>
      </p:sp>
      <p:pic>
        <p:nvPicPr>
          <p:cNvPr id="17" name="Picture 16">
            <a:extLst>
              <a:ext uri="{FF2B5EF4-FFF2-40B4-BE49-F238E27FC236}">
                <a16:creationId xmlns:a16="http://schemas.microsoft.com/office/drawing/2014/main" id="{157491AE-781C-45C0-B2DF-627337610A3A}"/>
              </a:ext>
            </a:extLst>
          </p:cNvPr>
          <p:cNvPicPr>
            <a:picLocks noChangeAspect="1"/>
          </p:cNvPicPr>
          <p:nvPr/>
        </p:nvPicPr>
        <p:blipFill>
          <a:blip r:embed="rId2"/>
          <a:stretch>
            <a:fillRect/>
          </a:stretch>
        </p:blipFill>
        <p:spPr>
          <a:xfrm>
            <a:off x="368309" y="1644877"/>
            <a:ext cx="11455377" cy="5121084"/>
          </a:xfrm>
          <a:prstGeom prst="rect">
            <a:avLst/>
          </a:prstGeom>
        </p:spPr>
      </p:pic>
    </p:spTree>
    <p:extLst>
      <p:ext uri="{BB962C8B-B14F-4D97-AF65-F5344CB8AC3E}">
        <p14:creationId xmlns:p14="http://schemas.microsoft.com/office/powerpoint/2010/main" val="272300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672D6D7-8F3E-4817-AC3C-941D0DD370CE}"/>
              </a:ext>
            </a:extLst>
          </p:cNvPr>
          <p:cNvSpPr>
            <a:spLocks noGrp="1"/>
          </p:cNvSpPr>
          <p:nvPr>
            <p:ph type="title"/>
          </p:nvPr>
        </p:nvSpPr>
        <p:spPr>
          <a:xfrm>
            <a:off x="643467" y="640080"/>
            <a:ext cx="3096427" cy="5613236"/>
          </a:xfrm>
        </p:spPr>
        <p:txBody>
          <a:bodyPr anchor="ctr">
            <a:normAutofit/>
          </a:bodyPr>
          <a:lstStyle/>
          <a:p>
            <a:r>
              <a:rPr lang="en-US" sz="4100" b="1" dirty="0">
                <a:solidFill>
                  <a:srgbClr val="FFFFFF"/>
                </a:solidFill>
              </a:rPr>
              <a:t>Results-Unsupervised Segmentation</a:t>
            </a:r>
          </a:p>
        </p:txBody>
      </p:sp>
      <p:sp>
        <p:nvSpPr>
          <p:cNvPr id="5" name="Content Placeholder 4">
            <a:extLst>
              <a:ext uri="{FF2B5EF4-FFF2-40B4-BE49-F238E27FC236}">
                <a16:creationId xmlns:a16="http://schemas.microsoft.com/office/drawing/2014/main" id="{F07AB1E2-B5E0-4A37-B682-E5B8C1CC0560}"/>
              </a:ext>
            </a:extLst>
          </p:cNvPr>
          <p:cNvSpPr>
            <a:spLocks noGrp="1"/>
          </p:cNvSpPr>
          <p:nvPr>
            <p:ph idx="1"/>
          </p:nvPr>
        </p:nvSpPr>
        <p:spPr>
          <a:xfrm>
            <a:off x="4189228" y="281763"/>
            <a:ext cx="7591292" cy="3285460"/>
          </a:xfrm>
        </p:spPr>
        <p:txBody>
          <a:bodyPr anchor="ctr">
            <a:normAutofit lnSpcReduction="10000"/>
          </a:bodyPr>
          <a:lstStyle/>
          <a:p>
            <a:r>
              <a:rPr lang="en-US" sz="2000" dirty="0"/>
              <a:t>Shown are the first 10 positive images in the data set in gray scale with the top 5% of the gradient values superimposed (pink).</a:t>
            </a:r>
          </a:p>
          <a:p>
            <a:r>
              <a:rPr lang="en-US" sz="2000" dirty="0"/>
              <a:t>In Row 1, plots 2 through 5 and in Row 2 plots 3 through 5, it is clear that the gradient of the loss with respect to the image representation considers the darkish areas to be associated with anomalies. </a:t>
            </a:r>
          </a:p>
          <a:p>
            <a:r>
              <a:rPr lang="en-US" sz="2000" dirty="0"/>
              <a:t>In Row 2, plots 1 and 2 appear to identify a high density ‘line’ and ‘point’, respectively. The contour plots appear to capture the boundaries of interesting tissue in the plots, which is to be expected, as the maximum values of the gradient of the loss with respect to the image representation are those areas most closely associated with the algorithm’s classification decision.</a:t>
            </a:r>
          </a:p>
        </p:txBody>
      </p:sp>
      <p:pic>
        <p:nvPicPr>
          <p:cNvPr id="6" name="Picture 5">
            <a:extLst>
              <a:ext uri="{FF2B5EF4-FFF2-40B4-BE49-F238E27FC236}">
                <a16:creationId xmlns:a16="http://schemas.microsoft.com/office/drawing/2014/main" id="{7A3F2127-7C63-4647-9D9E-444B58DBE608}"/>
              </a:ext>
            </a:extLst>
          </p:cNvPr>
          <p:cNvPicPr>
            <a:picLocks noChangeAspect="1"/>
          </p:cNvPicPr>
          <p:nvPr/>
        </p:nvPicPr>
        <p:blipFill>
          <a:blip r:embed="rId2"/>
          <a:stretch>
            <a:fillRect/>
          </a:stretch>
        </p:blipFill>
        <p:spPr>
          <a:xfrm>
            <a:off x="4491104" y="3684270"/>
            <a:ext cx="6987540" cy="2933700"/>
          </a:xfrm>
          <a:prstGeom prst="rect">
            <a:avLst/>
          </a:prstGeom>
        </p:spPr>
      </p:pic>
    </p:spTree>
    <p:extLst>
      <p:ext uri="{BB962C8B-B14F-4D97-AF65-F5344CB8AC3E}">
        <p14:creationId xmlns:p14="http://schemas.microsoft.com/office/powerpoint/2010/main" val="861195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B45F9747-45AD-466E-9845-6D7444275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39" r="48503"/>
          <a:stretch/>
        </p:blipFill>
        <p:spPr bwMode="auto">
          <a:xfrm>
            <a:off x="37184" y="844107"/>
            <a:ext cx="11418548" cy="22913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70D0D45-9912-4FC4-A4BC-2BEE56328E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111"/>
          <a:stretch/>
        </p:blipFill>
        <p:spPr bwMode="auto">
          <a:xfrm>
            <a:off x="108304" y="3224854"/>
            <a:ext cx="11519764" cy="2020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10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05E2CB-917D-4768-A059-6CD85ABCD3FC}"/>
              </a:ext>
            </a:extLst>
          </p:cNvPr>
          <p:cNvSpPr>
            <a:spLocks noGrp="1"/>
          </p:cNvSpPr>
          <p:nvPr>
            <p:ph type="title"/>
          </p:nvPr>
        </p:nvSpPr>
        <p:spPr>
          <a:xfrm>
            <a:off x="804672" y="640080"/>
            <a:ext cx="3282696" cy="5257800"/>
          </a:xfrm>
        </p:spPr>
        <p:txBody>
          <a:bodyPr>
            <a:normAutofit/>
          </a:bodyPr>
          <a:lstStyle/>
          <a:p>
            <a:r>
              <a:rPr lang="en-US" b="1" dirty="0">
                <a:solidFill>
                  <a:schemeClr val="bg1"/>
                </a:solidFill>
              </a:rPr>
              <a:t>Discussion-Classification</a:t>
            </a:r>
          </a:p>
        </p:txBody>
      </p:sp>
      <p:sp>
        <p:nvSpPr>
          <p:cNvPr id="3" name="Content Placeholder 2">
            <a:extLst>
              <a:ext uri="{FF2B5EF4-FFF2-40B4-BE49-F238E27FC236}">
                <a16:creationId xmlns:a16="http://schemas.microsoft.com/office/drawing/2014/main" id="{14A51E94-438E-48D1-B955-1C6DD7F0E838}"/>
              </a:ext>
            </a:extLst>
          </p:cNvPr>
          <p:cNvSpPr>
            <a:spLocks noGrp="1"/>
          </p:cNvSpPr>
          <p:nvPr>
            <p:ph idx="1"/>
          </p:nvPr>
        </p:nvSpPr>
        <p:spPr>
          <a:xfrm>
            <a:off x="4996876" y="-1"/>
            <a:ext cx="6885007" cy="6299791"/>
          </a:xfrm>
        </p:spPr>
        <p:txBody>
          <a:bodyPr anchor="ctr">
            <a:normAutofit/>
          </a:bodyPr>
          <a:lstStyle/>
          <a:p>
            <a:r>
              <a:rPr lang="en-US" sz="2400" dirty="0"/>
              <a:t>Supervised classification of mammography detection is effective in achieving high sensitivity, specificity, precision, and overall accuracy. The model presented here was highly specific (99%) with reasonable sensitivity (83%). </a:t>
            </a:r>
          </a:p>
          <a:p>
            <a:r>
              <a:rPr lang="en-US" sz="2400" dirty="0"/>
              <a:t>This particular model would effectively address the problems of overdiagnosis and overtreatment, and slightly address the problems of morbidity and mortality associated with breast cancer. </a:t>
            </a:r>
          </a:p>
          <a:p>
            <a:r>
              <a:rPr lang="en-US" sz="2400" dirty="0"/>
              <a:t>Refinements to the architecture, weights, and other elements of the model would be expected to improve its performance; however, a relatively common ConvNet architecture was capable of achieving these results on a sufficiently large dataset with reasonably sized images without significant hyperparameter tuning or image manipulation.</a:t>
            </a:r>
          </a:p>
        </p:txBody>
      </p:sp>
      <p:sp>
        <p:nvSpPr>
          <p:cNvPr id="4" name="Rectangle 3">
            <a:extLst>
              <a:ext uri="{FF2B5EF4-FFF2-40B4-BE49-F238E27FC236}">
                <a16:creationId xmlns:a16="http://schemas.microsoft.com/office/drawing/2014/main" id="{F133D1A9-1060-4548-8092-31AE4C18F7D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5" name="Picture 4">
            <a:extLst>
              <a:ext uri="{FF2B5EF4-FFF2-40B4-BE49-F238E27FC236}">
                <a16:creationId xmlns:a16="http://schemas.microsoft.com/office/drawing/2014/main" id="{4C7A44EC-F88A-42ED-B722-CF7C1C73D54C}"/>
              </a:ext>
            </a:extLst>
          </p:cNvPr>
          <p:cNvPicPr>
            <a:picLocks noChangeAspect="1"/>
          </p:cNvPicPr>
          <p:nvPr/>
        </p:nvPicPr>
        <p:blipFill>
          <a:blip r:embed="rId2"/>
          <a:stretch>
            <a:fillRect/>
          </a:stretch>
        </p:blipFill>
        <p:spPr>
          <a:xfrm>
            <a:off x="396240" y="5400040"/>
            <a:ext cx="3916680" cy="1249680"/>
          </a:xfrm>
          <a:prstGeom prst="rect">
            <a:avLst/>
          </a:prstGeom>
        </p:spPr>
      </p:pic>
    </p:spTree>
    <p:extLst>
      <p:ext uri="{BB962C8B-B14F-4D97-AF65-F5344CB8AC3E}">
        <p14:creationId xmlns:p14="http://schemas.microsoft.com/office/powerpoint/2010/main" val="365493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0FCCF5-D022-486A-BDF2-99BFB13F04C6}"/>
              </a:ext>
            </a:extLst>
          </p:cNvPr>
          <p:cNvSpPr>
            <a:spLocks noGrp="1"/>
          </p:cNvSpPr>
          <p:nvPr>
            <p:ph type="title"/>
          </p:nvPr>
        </p:nvSpPr>
        <p:spPr>
          <a:xfrm>
            <a:off x="804672" y="640080"/>
            <a:ext cx="3282696" cy="5257800"/>
          </a:xfrm>
        </p:spPr>
        <p:txBody>
          <a:bodyPr>
            <a:normAutofit/>
          </a:bodyPr>
          <a:lstStyle/>
          <a:p>
            <a:r>
              <a:rPr lang="en-US" sz="4100" b="1" dirty="0">
                <a:solidFill>
                  <a:schemeClr val="bg1"/>
                </a:solidFill>
              </a:rPr>
              <a:t>Discussion-Segmentation</a:t>
            </a:r>
          </a:p>
        </p:txBody>
      </p:sp>
      <p:sp>
        <p:nvSpPr>
          <p:cNvPr id="3" name="Content Placeholder 2">
            <a:extLst>
              <a:ext uri="{FF2B5EF4-FFF2-40B4-BE49-F238E27FC236}">
                <a16:creationId xmlns:a16="http://schemas.microsoft.com/office/drawing/2014/main" id="{A7FB25F8-9AC2-4C76-8643-49F8AEE668B5}"/>
              </a:ext>
            </a:extLst>
          </p:cNvPr>
          <p:cNvSpPr>
            <a:spLocks noGrp="1"/>
          </p:cNvSpPr>
          <p:nvPr>
            <p:ph idx="1"/>
          </p:nvPr>
        </p:nvSpPr>
        <p:spPr>
          <a:xfrm>
            <a:off x="5165598" y="375920"/>
            <a:ext cx="6357750" cy="6426200"/>
          </a:xfrm>
        </p:spPr>
        <p:txBody>
          <a:bodyPr anchor="ctr">
            <a:normAutofit fontScale="92500" lnSpcReduction="10000"/>
          </a:bodyPr>
          <a:lstStyle/>
          <a:p>
            <a:r>
              <a:rPr lang="en-US" dirty="0"/>
              <a:t>Backpropagation techniques worked well to produce contour maps for the loss gradient with respect to the image representation. Zooming these contour maps from the last convolutional layer back to the original image size provided reasonable visual representation of the areas that are (by definition) most closely associated with the classification process. </a:t>
            </a:r>
          </a:p>
          <a:p>
            <a:r>
              <a:rPr lang="en-US" dirty="0"/>
              <a:t>Thus, it is relatively straightforward to determine regions of interest during the ML classification process without running separate models. </a:t>
            </a:r>
          </a:p>
          <a:p>
            <a:r>
              <a:rPr lang="en-US" dirty="0"/>
              <a:t>Providing pre-marked images to physicians, particularly when ML models and physicians have different ‘opinions’ regarding the mammography, is an important consideration for improving FPR and FNR rates.</a:t>
            </a:r>
          </a:p>
          <a:p>
            <a:endParaRPr lang="en-US" dirty="0"/>
          </a:p>
        </p:txBody>
      </p:sp>
      <p:pic>
        <p:nvPicPr>
          <p:cNvPr id="4" name="Picture 3">
            <a:extLst>
              <a:ext uri="{FF2B5EF4-FFF2-40B4-BE49-F238E27FC236}">
                <a16:creationId xmlns:a16="http://schemas.microsoft.com/office/drawing/2014/main" id="{F9728E06-FBFC-43B3-BAD6-F9793AF3C834}"/>
              </a:ext>
            </a:extLst>
          </p:cNvPr>
          <p:cNvPicPr>
            <a:picLocks noChangeAspect="1"/>
          </p:cNvPicPr>
          <p:nvPr/>
        </p:nvPicPr>
        <p:blipFill>
          <a:blip r:embed="rId2"/>
          <a:stretch>
            <a:fillRect/>
          </a:stretch>
        </p:blipFill>
        <p:spPr>
          <a:xfrm>
            <a:off x="1261110" y="4207510"/>
            <a:ext cx="1866900" cy="2415540"/>
          </a:xfrm>
          <a:prstGeom prst="rect">
            <a:avLst/>
          </a:prstGeom>
        </p:spPr>
      </p:pic>
    </p:spTree>
    <p:extLst>
      <p:ext uri="{BB962C8B-B14F-4D97-AF65-F5344CB8AC3E}">
        <p14:creationId xmlns:p14="http://schemas.microsoft.com/office/powerpoint/2010/main" val="284522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163C68-F74D-41F0-B0B1-F505D8BD2AFD}"/>
              </a:ext>
            </a:extLst>
          </p:cNvPr>
          <p:cNvSpPr>
            <a:spLocks noGrp="1"/>
          </p:cNvSpPr>
          <p:nvPr>
            <p:ph type="title"/>
          </p:nvPr>
        </p:nvSpPr>
        <p:spPr>
          <a:xfrm>
            <a:off x="804672" y="640080"/>
            <a:ext cx="3282696" cy="5257800"/>
          </a:xfrm>
        </p:spPr>
        <p:txBody>
          <a:bodyPr>
            <a:normAutofit/>
          </a:bodyPr>
          <a:lstStyle/>
          <a:p>
            <a:r>
              <a:rPr lang="en-US" b="1" dirty="0">
                <a:solidFill>
                  <a:schemeClr val="bg1"/>
                </a:solidFill>
              </a:rPr>
              <a:t>Limitations &amp; Future Work</a:t>
            </a:r>
          </a:p>
        </p:txBody>
      </p:sp>
      <p:sp>
        <p:nvSpPr>
          <p:cNvPr id="3" name="Content Placeholder 2">
            <a:extLst>
              <a:ext uri="{FF2B5EF4-FFF2-40B4-BE49-F238E27FC236}">
                <a16:creationId xmlns:a16="http://schemas.microsoft.com/office/drawing/2014/main" id="{5466F84F-907A-492F-8B68-3A8B3CA662D3}"/>
              </a:ext>
            </a:extLst>
          </p:cNvPr>
          <p:cNvSpPr>
            <a:spLocks noGrp="1"/>
          </p:cNvSpPr>
          <p:nvPr>
            <p:ph idx="1"/>
          </p:nvPr>
        </p:nvSpPr>
        <p:spPr>
          <a:xfrm>
            <a:off x="4944140" y="223284"/>
            <a:ext cx="6831418" cy="6549656"/>
          </a:xfrm>
        </p:spPr>
        <p:txBody>
          <a:bodyPr anchor="ctr">
            <a:normAutofit fontScale="92500" lnSpcReduction="20000"/>
          </a:bodyPr>
          <a:lstStyle/>
          <a:p>
            <a:r>
              <a:rPr lang="en-US" sz="2600" dirty="0"/>
              <a:t>A limitation of this study is that it uses previously curated images of fixed and relatively small size. </a:t>
            </a:r>
          </a:p>
          <a:p>
            <a:r>
              <a:rPr lang="en-US" sz="2600" dirty="0"/>
              <a:t>Larger files (e.g., Aperio ScanScope.svs image sets) require significantly more preprocessing and computational power.</a:t>
            </a:r>
          </a:p>
          <a:p>
            <a:r>
              <a:rPr lang="en-US" sz="2600" dirty="0"/>
              <a:t>The positive mammography lacks confirmed ROIs, so the contour masks may not be interpreted alone. </a:t>
            </a:r>
          </a:p>
          <a:p>
            <a:r>
              <a:rPr lang="en-US" sz="2600" dirty="0"/>
              <a:t>Classification using the BI-RADS classification scheme is also possible but beyond the scope of this initial study.</a:t>
            </a:r>
          </a:p>
          <a:p>
            <a:r>
              <a:rPr lang="en-US" sz="2600" dirty="0"/>
              <a:t>Future work involving imagery and non-imagery data obtained by the National Cancer Institute under a Data Transfer Agreement (PLCOI 742) is ongoing. </a:t>
            </a:r>
          </a:p>
          <a:p>
            <a:r>
              <a:rPr lang="en-US" sz="2600" dirty="0"/>
              <a:t>Implementation of the classification and segmentation using TensorFlow Lite on photos of mammography is ongoing.</a:t>
            </a:r>
          </a:p>
          <a:p>
            <a:r>
              <a:rPr lang="en-US" sz="2600" dirty="0"/>
              <a:t>This work requires significant processing power from a cloud-based high performance computing cluster supported by Advanced Micro Devices under an in-kind grant.</a:t>
            </a:r>
          </a:p>
          <a:p>
            <a:endParaRPr lang="en-US" sz="2400" dirty="0"/>
          </a:p>
        </p:txBody>
      </p:sp>
      <p:pic>
        <p:nvPicPr>
          <p:cNvPr id="6" name="Picture 5">
            <a:extLst>
              <a:ext uri="{FF2B5EF4-FFF2-40B4-BE49-F238E27FC236}">
                <a16:creationId xmlns:a16="http://schemas.microsoft.com/office/drawing/2014/main" id="{836F07E7-DFB6-4B99-B825-E0117E2FE220}"/>
              </a:ext>
            </a:extLst>
          </p:cNvPr>
          <p:cNvPicPr>
            <a:picLocks noChangeAspect="1"/>
          </p:cNvPicPr>
          <p:nvPr/>
        </p:nvPicPr>
        <p:blipFill>
          <a:blip r:embed="rId2"/>
          <a:stretch>
            <a:fillRect/>
          </a:stretch>
        </p:blipFill>
        <p:spPr>
          <a:xfrm>
            <a:off x="1685600" y="3999260"/>
            <a:ext cx="1333500" cy="2682240"/>
          </a:xfrm>
          <a:prstGeom prst="rect">
            <a:avLst/>
          </a:prstGeom>
        </p:spPr>
      </p:pic>
    </p:spTree>
    <p:extLst>
      <p:ext uri="{BB962C8B-B14F-4D97-AF65-F5344CB8AC3E}">
        <p14:creationId xmlns:p14="http://schemas.microsoft.com/office/powerpoint/2010/main" val="878452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192D6049-9FA7-4D0D-9C15-74A817F14207}"/>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b="1" kern="1200" dirty="0">
                <a:solidFill>
                  <a:srgbClr val="FFFFFF"/>
                </a:solidFill>
                <a:latin typeface="+mj-lt"/>
                <a:ea typeface="+mj-ea"/>
                <a:cs typeface="+mj-cs"/>
              </a:rPr>
              <a:t>Questions?</a:t>
            </a:r>
          </a:p>
        </p:txBody>
      </p:sp>
      <p:pic>
        <p:nvPicPr>
          <p:cNvPr id="8" name="Picture 7">
            <a:extLst>
              <a:ext uri="{FF2B5EF4-FFF2-40B4-BE49-F238E27FC236}">
                <a16:creationId xmlns:a16="http://schemas.microsoft.com/office/drawing/2014/main" id="{89C1FF33-5A17-48AE-BD3B-F25744C532F2}"/>
              </a:ext>
            </a:extLst>
          </p:cNvPr>
          <p:cNvPicPr>
            <a:picLocks noChangeAspect="1"/>
          </p:cNvPicPr>
          <p:nvPr/>
        </p:nvPicPr>
        <p:blipFill>
          <a:blip r:embed="rId2"/>
          <a:stretch>
            <a:fillRect/>
          </a:stretch>
        </p:blipFill>
        <p:spPr>
          <a:xfrm>
            <a:off x="4917474" y="1880634"/>
            <a:ext cx="6278880" cy="3543300"/>
          </a:xfrm>
          <a:prstGeom prst="rect">
            <a:avLst/>
          </a:prstGeom>
        </p:spPr>
      </p:pic>
    </p:spTree>
    <p:extLst>
      <p:ext uri="{BB962C8B-B14F-4D97-AF65-F5344CB8AC3E}">
        <p14:creationId xmlns:p14="http://schemas.microsoft.com/office/powerpoint/2010/main" val="230668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1575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BFE1A5-715D-4948-BB05-E553919D323B}"/>
              </a:ext>
            </a:extLst>
          </p:cNvPr>
          <p:cNvSpPr>
            <a:spLocks noGrp="1"/>
          </p:cNvSpPr>
          <p:nvPr>
            <p:ph type="title"/>
          </p:nvPr>
        </p:nvSpPr>
        <p:spPr>
          <a:xfrm>
            <a:off x="524256" y="491260"/>
            <a:ext cx="6594189" cy="1625210"/>
          </a:xfrm>
        </p:spPr>
        <p:txBody>
          <a:bodyPr>
            <a:normAutofit/>
          </a:bodyPr>
          <a:lstStyle/>
          <a:p>
            <a:r>
              <a:rPr lang="en-US" b="1" dirty="0">
                <a:solidFill>
                  <a:srgbClr val="FFFFFF"/>
                </a:solidFill>
              </a:rPr>
              <a:t>Proposition</a:t>
            </a:r>
          </a:p>
        </p:txBody>
      </p:sp>
      <p:pic>
        <p:nvPicPr>
          <p:cNvPr id="4098" name="Picture 2" descr="The whole country has been screaming for malpractice reform for decades.">
            <a:extLst>
              <a:ext uri="{FF2B5EF4-FFF2-40B4-BE49-F238E27FC236}">
                <a16:creationId xmlns:a16="http://schemas.microsoft.com/office/drawing/2014/main" id="{DA2E84F2-34FB-47B9-8405-548B1B3B79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12968F-7231-4723-9326-218710378D11}"/>
              </a:ext>
            </a:extLst>
          </p:cNvPr>
          <p:cNvSpPr>
            <a:spLocks noGrp="1"/>
          </p:cNvSpPr>
          <p:nvPr>
            <p:ph idx="1"/>
          </p:nvPr>
        </p:nvSpPr>
        <p:spPr>
          <a:xfrm>
            <a:off x="7639159" y="917725"/>
            <a:ext cx="3814899" cy="4852362"/>
          </a:xfrm>
        </p:spPr>
        <p:txBody>
          <a:bodyPr anchor="ctr">
            <a:normAutofit/>
          </a:bodyPr>
          <a:lstStyle/>
          <a:p>
            <a:pPr marL="0" indent="0">
              <a:buNone/>
            </a:pPr>
            <a:r>
              <a:rPr lang="en-US" sz="3600" dirty="0">
                <a:solidFill>
                  <a:srgbClr val="FFFFFF"/>
                </a:solidFill>
              </a:rPr>
              <a:t>Failure to leverage machine learning for classification and segmentation of medical imagery is malpractice.  </a:t>
            </a:r>
          </a:p>
          <a:p>
            <a:pPr marL="0" indent="0">
              <a:buNone/>
            </a:pPr>
            <a:endParaRPr lang="en-US" sz="3600" dirty="0">
              <a:solidFill>
                <a:srgbClr val="FFFFFF"/>
              </a:solidFill>
            </a:endParaRPr>
          </a:p>
          <a:p>
            <a:pPr marL="0" indent="0">
              <a:buNone/>
            </a:pPr>
            <a:r>
              <a:rPr lang="en-US" sz="3600" dirty="0">
                <a:solidFill>
                  <a:srgbClr val="FFFFFF"/>
                </a:solidFill>
              </a:rPr>
              <a:t>But can you sue an algorithm?</a:t>
            </a:r>
          </a:p>
        </p:txBody>
      </p:sp>
      <p:sp>
        <p:nvSpPr>
          <p:cNvPr id="4" name="TextBox 3">
            <a:extLst>
              <a:ext uri="{FF2B5EF4-FFF2-40B4-BE49-F238E27FC236}">
                <a16:creationId xmlns:a16="http://schemas.microsoft.com/office/drawing/2014/main" id="{90BC9123-1D08-4F7C-9977-A666FCB19408}"/>
              </a:ext>
            </a:extLst>
          </p:cNvPr>
          <p:cNvSpPr txBox="1"/>
          <p:nvPr/>
        </p:nvSpPr>
        <p:spPr>
          <a:xfrm>
            <a:off x="275683" y="6596390"/>
            <a:ext cx="8844088" cy="261610"/>
          </a:xfrm>
          <a:prstGeom prst="rect">
            <a:avLst/>
          </a:prstGeom>
          <a:noFill/>
        </p:spPr>
        <p:txBody>
          <a:bodyPr wrap="none" rtlCol="0">
            <a:spAutoFit/>
          </a:bodyPr>
          <a:lstStyle/>
          <a:p>
            <a:r>
              <a:rPr lang="en-US" sz="1100" i="1" dirty="0"/>
              <a:t>https://www.news-press.com/story/opinion/2021/01/24/florida-physicians-documented-malpractice-still-working-endangering-patients/4229232001/</a:t>
            </a:r>
          </a:p>
        </p:txBody>
      </p:sp>
    </p:spTree>
    <p:extLst>
      <p:ext uri="{BB962C8B-B14F-4D97-AF65-F5344CB8AC3E}">
        <p14:creationId xmlns:p14="http://schemas.microsoft.com/office/powerpoint/2010/main" val="286178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5C647-59C5-43DC-9A48-1F634B766587}"/>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rPr>
              <a:t>Background-Classification Problem</a:t>
            </a:r>
          </a:p>
        </p:txBody>
      </p:sp>
      <p:sp>
        <p:nvSpPr>
          <p:cNvPr id="3" name="Content Placeholder 2">
            <a:extLst>
              <a:ext uri="{FF2B5EF4-FFF2-40B4-BE49-F238E27FC236}">
                <a16:creationId xmlns:a16="http://schemas.microsoft.com/office/drawing/2014/main" id="{735BB634-5A1F-4D2F-8926-E5FABCBAEF50}"/>
              </a:ext>
            </a:extLst>
          </p:cNvPr>
          <p:cNvSpPr>
            <a:spLocks noGrp="1"/>
          </p:cNvSpPr>
          <p:nvPr>
            <p:ph idx="1"/>
          </p:nvPr>
        </p:nvSpPr>
        <p:spPr>
          <a:xfrm>
            <a:off x="4141381" y="432746"/>
            <a:ext cx="7697971" cy="3464085"/>
          </a:xfrm>
        </p:spPr>
        <p:txBody>
          <a:bodyPr anchor="ctr">
            <a:normAutofit/>
          </a:bodyPr>
          <a:lstStyle/>
          <a:p>
            <a:r>
              <a:rPr lang="en-US" sz="2000" dirty="0"/>
              <a:t>In 2020, 2.3M women were diagnosed with breast cancer</a:t>
            </a:r>
          </a:p>
          <a:p>
            <a:r>
              <a:rPr lang="en-US" sz="2000" dirty="0"/>
              <a:t>Odds have increased from 1:11 to 1:8 since 1975</a:t>
            </a:r>
          </a:p>
          <a:p>
            <a:r>
              <a:rPr lang="en-US" sz="2000" dirty="0"/>
              <a:t>Breast cancer is the 2d most fatal cancer (after lung cancer)</a:t>
            </a:r>
          </a:p>
          <a:p>
            <a:r>
              <a:rPr lang="en-US" sz="2000" dirty="0"/>
              <a:t>False Negative Rates (FNR) increase morbidity and mortality</a:t>
            </a:r>
          </a:p>
          <a:p>
            <a:r>
              <a:rPr lang="en-US" sz="2000" dirty="0"/>
              <a:t>False Positive Rates (FPR) result in overtreatment and stress</a:t>
            </a:r>
          </a:p>
          <a:p>
            <a:r>
              <a:rPr lang="en-US" sz="2000" dirty="0"/>
              <a:t>Traditional interpretation of studies results in 10% FPR and 20% FNR</a:t>
            </a:r>
          </a:p>
          <a:p>
            <a:r>
              <a:rPr lang="en-US" sz="2000" dirty="0"/>
              <a:t>Machine learning algorithms can do better</a:t>
            </a:r>
          </a:p>
          <a:p>
            <a:endParaRPr lang="en-US" sz="1600" dirty="0"/>
          </a:p>
          <a:p>
            <a:endParaRPr lang="en-US" sz="1600" dirty="0"/>
          </a:p>
        </p:txBody>
      </p:sp>
      <p:pic>
        <p:nvPicPr>
          <p:cNvPr id="6" name="Picture 5">
            <a:extLst>
              <a:ext uri="{FF2B5EF4-FFF2-40B4-BE49-F238E27FC236}">
                <a16:creationId xmlns:a16="http://schemas.microsoft.com/office/drawing/2014/main" id="{C69C28D7-0C9F-4AD2-BF3E-8AA01510C3C9}"/>
              </a:ext>
            </a:extLst>
          </p:cNvPr>
          <p:cNvPicPr>
            <a:picLocks noChangeAspect="1"/>
          </p:cNvPicPr>
          <p:nvPr/>
        </p:nvPicPr>
        <p:blipFill rotWithShape="1">
          <a:blip r:embed="rId2"/>
          <a:srcRect l="3503" t="3488" r="6016"/>
          <a:stretch/>
        </p:blipFill>
        <p:spPr>
          <a:xfrm>
            <a:off x="4805207" y="3191488"/>
            <a:ext cx="6172200" cy="3636503"/>
          </a:xfrm>
          <a:prstGeom prst="rect">
            <a:avLst/>
          </a:prstGeom>
        </p:spPr>
      </p:pic>
    </p:spTree>
    <p:extLst>
      <p:ext uri="{BB962C8B-B14F-4D97-AF65-F5344CB8AC3E}">
        <p14:creationId xmlns:p14="http://schemas.microsoft.com/office/powerpoint/2010/main" val="3460042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F54CCA-7FFB-4EC8-8587-A05253DB0165}"/>
              </a:ext>
            </a:extLst>
          </p:cNvPr>
          <p:cNvSpPr>
            <a:spLocks noGrp="1"/>
          </p:cNvSpPr>
          <p:nvPr>
            <p:ph type="title"/>
          </p:nvPr>
        </p:nvSpPr>
        <p:spPr>
          <a:xfrm>
            <a:off x="643467" y="640080"/>
            <a:ext cx="3096427" cy="5613236"/>
          </a:xfrm>
        </p:spPr>
        <p:txBody>
          <a:bodyPr anchor="ctr">
            <a:normAutofit/>
          </a:bodyPr>
          <a:lstStyle/>
          <a:p>
            <a:r>
              <a:rPr lang="en-US" sz="4100" b="1" dirty="0">
                <a:solidFill>
                  <a:srgbClr val="FFFFFF"/>
                </a:solidFill>
              </a:rPr>
              <a:t>Background-Segmentation Problem</a:t>
            </a:r>
          </a:p>
        </p:txBody>
      </p:sp>
      <p:sp>
        <p:nvSpPr>
          <p:cNvPr id="3" name="Content Placeholder 2">
            <a:extLst>
              <a:ext uri="{FF2B5EF4-FFF2-40B4-BE49-F238E27FC236}">
                <a16:creationId xmlns:a16="http://schemas.microsoft.com/office/drawing/2014/main" id="{EC078C68-8625-451D-B0B4-19C77E8D8D0C}"/>
              </a:ext>
            </a:extLst>
          </p:cNvPr>
          <p:cNvSpPr>
            <a:spLocks noGrp="1"/>
          </p:cNvSpPr>
          <p:nvPr>
            <p:ph idx="1"/>
          </p:nvPr>
        </p:nvSpPr>
        <p:spPr>
          <a:xfrm>
            <a:off x="4311502" y="337053"/>
            <a:ext cx="7559749" cy="4867583"/>
          </a:xfrm>
        </p:spPr>
        <p:txBody>
          <a:bodyPr anchor="ctr">
            <a:normAutofit/>
          </a:bodyPr>
          <a:lstStyle/>
          <a:p>
            <a:r>
              <a:rPr lang="en-US" dirty="0"/>
              <a:t>Image segmentation attempts to subdivide image areas</a:t>
            </a:r>
          </a:p>
          <a:p>
            <a:r>
              <a:rPr lang="en-US" dirty="0"/>
              <a:t>These subdivisions are used to identify possible malignancies</a:t>
            </a:r>
          </a:p>
          <a:p>
            <a:r>
              <a:rPr lang="en-US" dirty="0"/>
              <a:t>Recent efforts have sought to automate segmentation</a:t>
            </a:r>
          </a:p>
          <a:p>
            <a:r>
              <a:rPr lang="en-US" dirty="0"/>
              <a:t>Autonomous Regions of Interest (ROI) identification may highlight areas of concern on mammography, areas requiring secondary clinical review</a:t>
            </a:r>
          </a:p>
        </p:txBody>
      </p:sp>
      <p:pic>
        <p:nvPicPr>
          <p:cNvPr id="5" name="Picture 4">
            <a:extLst>
              <a:ext uri="{FF2B5EF4-FFF2-40B4-BE49-F238E27FC236}">
                <a16:creationId xmlns:a16="http://schemas.microsoft.com/office/drawing/2014/main" id="{1DF9CF3D-4738-44F5-AE5B-203F25605E10}"/>
              </a:ext>
            </a:extLst>
          </p:cNvPr>
          <p:cNvPicPr>
            <a:picLocks noChangeAspect="1"/>
          </p:cNvPicPr>
          <p:nvPr/>
        </p:nvPicPr>
        <p:blipFill>
          <a:blip r:embed="rId2"/>
          <a:stretch>
            <a:fillRect/>
          </a:stretch>
        </p:blipFill>
        <p:spPr>
          <a:xfrm>
            <a:off x="4153853" y="4971162"/>
            <a:ext cx="7875045" cy="1703957"/>
          </a:xfrm>
          <a:prstGeom prst="rect">
            <a:avLst/>
          </a:prstGeom>
        </p:spPr>
      </p:pic>
    </p:spTree>
    <p:extLst>
      <p:ext uri="{BB962C8B-B14F-4D97-AF65-F5344CB8AC3E}">
        <p14:creationId xmlns:p14="http://schemas.microsoft.com/office/powerpoint/2010/main" val="369726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7382BD-9661-4238-868B-FEA8AD2DDFFF}"/>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rPr>
              <a:t>Study Problem</a:t>
            </a:r>
          </a:p>
        </p:txBody>
      </p:sp>
      <p:sp>
        <p:nvSpPr>
          <p:cNvPr id="3" name="Content Placeholder 2">
            <a:extLst>
              <a:ext uri="{FF2B5EF4-FFF2-40B4-BE49-F238E27FC236}">
                <a16:creationId xmlns:a16="http://schemas.microsoft.com/office/drawing/2014/main" id="{F2FCF47E-7588-450B-92CE-032B3FD72637}"/>
              </a:ext>
            </a:extLst>
          </p:cNvPr>
          <p:cNvSpPr>
            <a:spLocks noGrp="1"/>
          </p:cNvSpPr>
          <p:nvPr>
            <p:ph idx="1"/>
          </p:nvPr>
        </p:nvSpPr>
        <p:spPr>
          <a:xfrm>
            <a:off x="4327451" y="175437"/>
            <a:ext cx="4212029" cy="6626683"/>
          </a:xfrm>
        </p:spPr>
        <p:txBody>
          <a:bodyPr anchor="ctr">
            <a:normAutofit/>
          </a:bodyPr>
          <a:lstStyle/>
          <a:p>
            <a:pPr marL="0" indent="0">
              <a:buNone/>
            </a:pPr>
            <a:r>
              <a:rPr lang="en-US" dirty="0">
                <a:effectLst/>
                <a:ea typeface="Times New Roman" panose="02020603050405020304" pitchFamily="18" charset="0"/>
                <a:cs typeface="Times New Roman" panose="02020603050405020304" pitchFamily="18" charset="0"/>
              </a:rPr>
              <a:t>Address the problems of overdiagnoses and overtreatment as well as underdiagnoses with its associated increases in morbidity and mortality by </a:t>
            </a:r>
          </a:p>
          <a:p>
            <a:pPr marL="457200" indent="-457200">
              <a:buAutoNum type="arabicParenR"/>
            </a:pPr>
            <a:r>
              <a:rPr lang="en-US" dirty="0">
                <a:effectLst/>
                <a:ea typeface="Times New Roman" panose="02020603050405020304" pitchFamily="18" charset="0"/>
                <a:cs typeface="Times New Roman" panose="02020603050405020304" pitchFamily="18" charset="0"/>
              </a:rPr>
              <a:t>improving classification of mammography using supervised learning </a:t>
            </a:r>
          </a:p>
          <a:p>
            <a:pPr marL="457200" indent="-457200">
              <a:buAutoNum type="arabicParenR"/>
            </a:pPr>
            <a:r>
              <a:rPr lang="en-US" dirty="0">
                <a:effectLst/>
                <a:ea typeface="Times New Roman" panose="02020603050405020304" pitchFamily="18" charset="0"/>
                <a:cs typeface="Times New Roman" panose="02020603050405020304" pitchFamily="18" charset="0"/>
              </a:rPr>
              <a:t>implementing backpropagation to paint gradient contours of the ROIs using unsupervised learning</a:t>
            </a:r>
            <a:endParaRPr lang="en-US" dirty="0"/>
          </a:p>
        </p:txBody>
      </p:sp>
      <p:pic>
        <p:nvPicPr>
          <p:cNvPr id="5" name="Picture 4">
            <a:extLst>
              <a:ext uri="{FF2B5EF4-FFF2-40B4-BE49-F238E27FC236}">
                <a16:creationId xmlns:a16="http://schemas.microsoft.com/office/drawing/2014/main" id="{B93C8B62-DD38-40F0-8D75-38E6BB1DF0D4}"/>
              </a:ext>
            </a:extLst>
          </p:cNvPr>
          <p:cNvPicPr>
            <a:picLocks noChangeAspect="1"/>
          </p:cNvPicPr>
          <p:nvPr/>
        </p:nvPicPr>
        <p:blipFill>
          <a:blip r:embed="rId2"/>
          <a:stretch>
            <a:fillRect/>
          </a:stretch>
        </p:blipFill>
        <p:spPr>
          <a:xfrm>
            <a:off x="8590751" y="1284646"/>
            <a:ext cx="3382926" cy="3366012"/>
          </a:xfrm>
          <a:prstGeom prst="rect">
            <a:avLst/>
          </a:prstGeom>
        </p:spPr>
      </p:pic>
    </p:spTree>
    <p:extLst>
      <p:ext uri="{BB962C8B-B14F-4D97-AF65-F5344CB8AC3E}">
        <p14:creationId xmlns:p14="http://schemas.microsoft.com/office/powerpoint/2010/main" val="17374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6BB4CB-67DD-4107-91CE-A1819B564DE4}"/>
              </a:ext>
            </a:extLst>
          </p:cNvPr>
          <p:cNvSpPr>
            <a:spLocks noGrp="1"/>
          </p:cNvSpPr>
          <p:nvPr>
            <p:ph type="title"/>
          </p:nvPr>
        </p:nvSpPr>
        <p:spPr>
          <a:xfrm>
            <a:off x="643467" y="640080"/>
            <a:ext cx="3096427" cy="5613236"/>
          </a:xfrm>
        </p:spPr>
        <p:txBody>
          <a:bodyPr anchor="ctr">
            <a:normAutofit/>
          </a:bodyPr>
          <a:lstStyle/>
          <a:p>
            <a:r>
              <a:rPr lang="en-US" b="1">
                <a:solidFill>
                  <a:srgbClr val="FFFFFF"/>
                </a:solidFill>
              </a:rPr>
              <a:t>Personal Motivation</a:t>
            </a:r>
          </a:p>
        </p:txBody>
      </p:sp>
      <p:sp>
        <p:nvSpPr>
          <p:cNvPr id="3" name="Content Placeholder 2">
            <a:extLst>
              <a:ext uri="{FF2B5EF4-FFF2-40B4-BE49-F238E27FC236}">
                <a16:creationId xmlns:a16="http://schemas.microsoft.com/office/drawing/2014/main" id="{A7609B3F-91C9-417F-8B84-F3C3325AE889}"/>
              </a:ext>
            </a:extLst>
          </p:cNvPr>
          <p:cNvSpPr>
            <a:spLocks noGrp="1"/>
          </p:cNvSpPr>
          <p:nvPr>
            <p:ph idx="1"/>
          </p:nvPr>
        </p:nvSpPr>
        <p:spPr>
          <a:xfrm>
            <a:off x="4234593" y="2204256"/>
            <a:ext cx="7628861" cy="2484884"/>
          </a:xfrm>
        </p:spPr>
        <p:txBody>
          <a:bodyPr anchor="ctr">
            <a:normAutofit/>
          </a:bodyPr>
          <a:lstStyle/>
          <a:p>
            <a:r>
              <a:rPr lang="en-US" sz="3200" dirty="0"/>
              <a:t>Relative with triple negative breast cancer</a:t>
            </a:r>
          </a:p>
          <a:p>
            <a:r>
              <a:rPr lang="en-US" sz="3200" dirty="0"/>
              <a:t>Mother with false positive diagnosis</a:t>
            </a:r>
          </a:p>
          <a:p>
            <a:r>
              <a:rPr lang="en-US" sz="3200" dirty="0"/>
              <a:t>Neighbor with recurrent breast cancer</a:t>
            </a:r>
          </a:p>
          <a:p>
            <a:r>
              <a:rPr lang="en-US" sz="3200" dirty="0"/>
              <a:t>2d leading cause of cancer deaths</a:t>
            </a:r>
          </a:p>
        </p:txBody>
      </p:sp>
    </p:spTree>
    <p:extLst>
      <p:ext uri="{BB962C8B-B14F-4D97-AF65-F5344CB8AC3E}">
        <p14:creationId xmlns:p14="http://schemas.microsoft.com/office/powerpoint/2010/main" val="36822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153CC7-220F-417D-9A89-CE763B9A7367}"/>
              </a:ext>
            </a:extLst>
          </p:cNvPr>
          <p:cNvSpPr>
            <a:spLocks noGrp="1"/>
          </p:cNvSpPr>
          <p:nvPr>
            <p:ph type="title"/>
          </p:nvPr>
        </p:nvSpPr>
        <p:spPr>
          <a:xfrm>
            <a:off x="5297762" y="329184"/>
            <a:ext cx="6251110" cy="1783080"/>
          </a:xfrm>
        </p:spPr>
        <p:txBody>
          <a:bodyPr anchor="b">
            <a:normAutofit/>
          </a:bodyPr>
          <a:lstStyle/>
          <a:p>
            <a:r>
              <a:rPr lang="en-US" sz="5400" b="1" dirty="0"/>
              <a:t>Data, Software, Hardware</a:t>
            </a:r>
          </a:p>
        </p:txBody>
      </p:sp>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754064-E1EF-4342-9D68-84829C9CE7F6}"/>
              </a:ext>
            </a:extLst>
          </p:cNvPr>
          <p:cNvSpPr>
            <a:spLocks noGrp="1"/>
          </p:cNvSpPr>
          <p:nvPr>
            <p:ph idx="1"/>
          </p:nvPr>
        </p:nvSpPr>
        <p:spPr>
          <a:xfrm>
            <a:off x="4774019" y="2706624"/>
            <a:ext cx="7072541" cy="3483864"/>
          </a:xfrm>
        </p:spPr>
        <p:txBody>
          <a:bodyPr>
            <a:normAutofit/>
          </a:bodyPr>
          <a:lstStyle/>
          <a:p>
            <a:r>
              <a:rPr lang="en-US" sz="2200" dirty="0"/>
              <a:t>Data:  Digital Database for Screening Mammography </a:t>
            </a:r>
          </a:p>
          <a:p>
            <a:pPr lvl="1"/>
            <a:r>
              <a:rPr lang="en-US" sz="2200" dirty="0"/>
              <a:t>71,249 images and labels divided into training, validation, and test sets</a:t>
            </a:r>
          </a:p>
          <a:p>
            <a:pPr lvl="1"/>
            <a:r>
              <a:rPr lang="en-US" sz="2200" dirty="0"/>
              <a:t>Image size:  299 x 299 x 3 channel (converted)</a:t>
            </a:r>
          </a:p>
          <a:p>
            <a:pPr lvl="1"/>
            <a:r>
              <a:rPr lang="en-US" sz="2200" dirty="0"/>
              <a:t>Total pixels:  299 x 299 x 3 x 71249 = 19.1 billion pixels</a:t>
            </a:r>
          </a:p>
          <a:p>
            <a:r>
              <a:rPr lang="en-US" sz="2200" dirty="0"/>
              <a:t>Software:  Python</a:t>
            </a:r>
          </a:p>
          <a:p>
            <a:r>
              <a:rPr lang="en-US" sz="2200" dirty="0"/>
              <a:t>Hardware:  AMD in-kind HPC Grant</a:t>
            </a:r>
          </a:p>
          <a:p>
            <a:endParaRPr lang="en-US" sz="2200" dirty="0"/>
          </a:p>
          <a:p>
            <a:endParaRPr lang="en-US" sz="2200" dirty="0"/>
          </a:p>
          <a:p>
            <a:endParaRPr lang="en-US" sz="2200" dirty="0"/>
          </a:p>
          <a:p>
            <a:endParaRPr lang="en-US" sz="2200" dirty="0"/>
          </a:p>
          <a:p>
            <a:endParaRPr lang="en-US" sz="2200" dirty="0"/>
          </a:p>
        </p:txBody>
      </p:sp>
      <p:pic>
        <p:nvPicPr>
          <p:cNvPr id="4" name="Picture 3">
            <a:extLst>
              <a:ext uri="{FF2B5EF4-FFF2-40B4-BE49-F238E27FC236}">
                <a16:creationId xmlns:a16="http://schemas.microsoft.com/office/drawing/2014/main" id="{2EA647DD-EE81-4338-B753-975264D2B420}"/>
              </a:ext>
            </a:extLst>
          </p:cNvPr>
          <p:cNvPicPr>
            <a:picLocks noChangeAspect="1"/>
          </p:cNvPicPr>
          <p:nvPr/>
        </p:nvPicPr>
        <p:blipFill>
          <a:blip r:embed="rId2"/>
          <a:stretch>
            <a:fillRect/>
          </a:stretch>
        </p:blipFill>
        <p:spPr>
          <a:xfrm>
            <a:off x="0" y="0"/>
            <a:ext cx="4655820" cy="6858000"/>
          </a:xfrm>
          <a:prstGeom prst="rect">
            <a:avLst/>
          </a:prstGeom>
        </p:spPr>
      </p:pic>
    </p:spTree>
    <p:extLst>
      <p:ext uri="{BB962C8B-B14F-4D97-AF65-F5344CB8AC3E}">
        <p14:creationId xmlns:p14="http://schemas.microsoft.com/office/powerpoint/2010/main" val="448849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370442-B798-436D-ACFB-E9BAE5DBEED5}"/>
              </a:ext>
            </a:extLst>
          </p:cNvPr>
          <p:cNvSpPr>
            <a:spLocks noGrp="1"/>
          </p:cNvSpPr>
          <p:nvPr>
            <p:ph type="title"/>
          </p:nvPr>
        </p:nvSpPr>
        <p:spPr>
          <a:xfrm>
            <a:off x="643467" y="640080"/>
            <a:ext cx="3096427" cy="5613236"/>
          </a:xfrm>
        </p:spPr>
        <p:txBody>
          <a:bodyPr anchor="ctr">
            <a:normAutofit/>
          </a:bodyPr>
          <a:lstStyle/>
          <a:p>
            <a:r>
              <a:rPr lang="en-US" b="1" dirty="0">
                <a:solidFill>
                  <a:srgbClr val="FFFFFF"/>
                </a:solidFill>
              </a:rPr>
              <a:t>Training, Validation, Test Sets</a:t>
            </a:r>
          </a:p>
        </p:txBody>
      </p:sp>
      <p:sp>
        <p:nvSpPr>
          <p:cNvPr id="3" name="Content Placeholder 2">
            <a:extLst>
              <a:ext uri="{FF2B5EF4-FFF2-40B4-BE49-F238E27FC236}">
                <a16:creationId xmlns:a16="http://schemas.microsoft.com/office/drawing/2014/main" id="{398C9207-672D-4E51-9244-FBC1E2D57C5B}"/>
              </a:ext>
            </a:extLst>
          </p:cNvPr>
          <p:cNvSpPr>
            <a:spLocks noGrp="1"/>
          </p:cNvSpPr>
          <p:nvPr>
            <p:ph idx="1"/>
          </p:nvPr>
        </p:nvSpPr>
        <p:spPr>
          <a:xfrm>
            <a:off x="4059935" y="581025"/>
            <a:ext cx="8002702" cy="3432766"/>
          </a:xfrm>
        </p:spPr>
        <p:txBody>
          <a:bodyPr anchor="ctr">
            <a:normAutofit/>
          </a:bodyPr>
          <a:lstStyle/>
          <a:p>
            <a:r>
              <a:rPr lang="en-US" sz="2400" dirty="0">
                <a:effectLst/>
                <a:ea typeface="Times New Roman" panose="02020603050405020304" pitchFamily="18" charset="0"/>
                <a:cs typeface="Times New Roman" panose="02020603050405020304" pitchFamily="18" charset="0"/>
              </a:rPr>
              <a:t>N1=44,708 (training)</a:t>
            </a:r>
          </a:p>
          <a:p>
            <a:r>
              <a:rPr lang="en-US" sz="2400" dirty="0">
                <a:effectLst/>
                <a:ea typeface="Times New Roman" panose="02020603050405020304" pitchFamily="18" charset="0"/>
                <a:cs typeface="Times New Roman" panose="02020603050405020304" pitchFamily="18" charset="0"/>
              </a:rPr>
              <a:t>N2=11,177 (validation)</a:t>
            </a:r>
          </a:p>
          <a:p>
            <a:r>
              <a:rPr lang="en-US" sz="2400" dirty="0">
                <a:effectLst/>
                <a:ea typeface="Times New Roman" panose="02020603050405020304" pitchFamily="18" charset="0"/>
                <a:cs typeface="Times New Roman" panose="02020603050405020304" pitchFamily="18" charset="0"/>
              </a:rPr>
              <a:t>N3= 15,364 (test)</a:t>
            </a:r>
          </a:p>
          <a:p>
            <a:r>
              <a:rPr lang="en-US" sz="2400" dirty="0">
                <a:effectLst/>
                <a:ea typeface="Times New Roman" panose="02020603050405020304" pitchFamily="18" charset="0"/>
                <a:cs typeface="Times New Roman" panose="02020603050405020304" pitchFamily="18" charset="0"/>
              </a:rPr>
              <a:t>The final tuned model used both the training and validation sets to predict the pristine test set.</a:t>
            </a:r>
          </a:p>
          <a:p>
            <a:r>
              <a:rPr lang="en-US" sz="2400" dirty="0">
                <a:effectLst/>
                <a:ea typeface="Times New Roman" panose="02020603050405020304" pitchFamily="18" charset="0"/>
                <a:cs typeface="Times New Roman" panose="02020603050405020304" pitchFamily="18" charset="0"/>
              </a:rPr>
              <a:t>Each of the image intensity values were scaled. Test data remained untransformed other than pixel scaling.  Label data were complete.</a:t>
            </a:r>
            <a:endParaRPr lang="en-US" sz="2400" dirty="0"/>
          </a:p>
        </p:txBody>
      </p:sp>
      <p:pic>
        <p:nvPicPr>
          <p:cNvPr id="6" name="Picture 5">
            <a:extLst>
              <a:ext uri="{FF2B5EF4-FFF2-40B4-BE49-F238E27FC236}">
                <a16:creationId xmlns:a16="http://schemas.microsoft.com/office/drawing/2014/main" id="{1BE29980-9FE0-47D4-BB8D-2E1928250B15}"/>
              </a:ext>
            </a:extLst>
          </p:cNvPr>
          <p:cNvPicPr>
            <a:picLocks noChangeAspect="1"/>
          </p:cNvPicPr>
          <p:nvPr/>
        </p:nvPicPr>
        <p:blipFill>
          <a:blip r:embed="rId2"/>
          <a:stretch>
            <a:fillRect/>
          </a:stretch>
        </p:blipFill>
        <p:spPr>
          <a:xfrm>
            <a:off x="4464646" y="4479792"/>
            <a:ext cx="7193280" cy="1630680"/>
          </a:xfrm>
          <a:prstGeom prst="rect">
            <a:avLst/>
          </a:prstGeom>
        </p:spPr>
      </p:pic>
    </p:spTree>
    <p:extLst>
      <p:ext uri="{BB962C8B-B14F-4D97-AF65-F5344CB8AC3E}">
        <p14:creationId xmlns:p14="http://schemas.microsoft.com/office/powerpoint/2010/main" val="3730476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3014</TotalTime>
  <Words>1941</Words>
  <Application>Microsoft Office PowerPoint</Application>
  <PresentationFormat>Widescreen</PresentationFormat>
  <Paragraphs>167</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Deep Vision for Breast Cancer  Classification &amp; Segmentation-A Preliminary Investigation</vt:lpstr>
      <vt:lpstr>Acknowledgement to AMD</vt:lpstr>
      <vt:lpstr>Proposition</vt:lpstr>
      <vt:lpstr>Background-Classification Problem</vt:lpstr>
      <vt:lpstr>Background-Segmentation Problem</vt:lpstr>
      <vt:lpstr>Study Problem</vt:lpstr>
      <vt:lpstr>Personal Motivation</vt:lpstr>
      <vt:lpstr>Data, Software, Hardware</vt:lpstr>
      <vt:lpstr>Training, Validation, Test Sets</vt:lpstr>
      <vt:lpstr>Image and Label Pre-Processing</vt:lpstr>
      <vt:lpstr>Deep Vision Basics</vt:lpstr>
      <vt:lpstr>Example ConvNet (CNN)</vt:lpstr>
      <vt:lpstr>Applying the Filters:  Sumproduct</vt:lpstr>
      <vt:lpstr>RGB Images</vt:lpstr>
      <vt:lpstr>Stride = 2</vt:lpstr>
      <vt:lpstr>Max Pooling  (Reduction and Extraction of Important Features / Reducing Noise)</vt:lpstr>
      <vt:lpstr>Architecture- Convolutional Neural Network (ConvNet or CNN)</vt:lpstr>
      <vt:lpstr>Specific Classification Architecture Visual Geometry Group (VGG) – 16 (Oxford)</vt:lpstr>
      <vt:lpstr>Other Architectures Investigated / Issues</vt:lpstr>
      <vt:lpstr>Unsupervised ROI Identification</vt:lpstr>
      <vt:lpstr>Unsupervised Region of Interest Identification</vt:lpstr>
      <vt:lpstr>Results-Classification</vt:lpstr>
      <vt:lpstr>Results-Unsupervised Segmentation</vt:lpstr>
      <vt:lpstr>PowerPoint Presentation</vt:lpstr>
      <vt:lpstr>Discussion-Classification</vt:lpstr>
      <vt:lpstr>Discussion-Segmentation</vt:lpstr>
      <vt:lpstr>Limitations &amp; 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Thieret, Scott</dc:creator>
  <cp:lastModifiedBy>Fulton, Lawrence V</cp:lastModifiedBy>
  <cp:revision>90</cp:revision>
  <dcterms:created xsi:type="dcterms:W3CDTF">2020-05-18T18:17:26Z</dcterms:created>
  <dcterms:modified xsi:type="dcterms:W3CDTF">2022-06-21T06:38:22Z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d814d60-469d-470c-8cb0-58434e2bf457_Enabled">
    <vt:lpwstr>true</vt:lpwstr>
  </property>
  <property fmtid="{D5CDD505-2E9C-101B-9397-08002B2CF9AE}" pid="3" name="MSIP_Label_0d814d60-469d-470c-8cb0-58434e2bf457_SetDate">
    <vt:lpwstr>2020-05-21T14:51:13Z</vt:lpwstr>
  </property>
  <property fmtid="{D5CDD505-2E9C-101B-9397-08002B2CF9AE}" pid="4" name="MSIP_Label_0d814d60-469d-470c-8cb0-58434e2bf457_Method">
    <vt:lpwstr>Privileged</vt:lpwstr>
  </property>
  <property fmtid="{D5CDD505-2E9C-101B-9397-08002B2CF9AE}" pid="5" name="MSIP_Label_0d814d60-469d-470c-8cb0-58434e2bf457_Name">
    <vt:lpwstr>Public_0</vt:lpwstr>
  </property>
  <property fmtid="{D5CDD505-2E9C-101B-9397-08002B2CF9AE}" pid="6" name="MSIP_Label_0d814d60-469d-470c-8cb0-58434e2bf457_SiteId">
    <vt:lpwstr>3dd8961f-e488-4e60-8e11-a82d994e183d</vt:lpwstr>
  </property>
  <property fmtid="{D5CDD505-2E9C-101B-9397-08002B2CF9AE}" pid="7" name="MSIP_Label_0d814d60-469d-470c-8cb0-58434e2bf457_ActionId">
    <vt:lpwstr>dba4db8f-bbe8-49a8-b7a7-0000f250ed27</vt:lpwstr>
  </property>
  <property fmtid="{D5CDD505-2E9C-101B-9397-08002B2CF9AE}" pid="8" name="MSIP_Label_0d814d60-469d-470c-8cb0-58434e2bf457_ContentBits">
    <vt:lpwstr>1</vt:lpwstr>
  </property>
</Properties>
</file>